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8"/>
  </p:notesMasterIdLst>
  <p:sldIdLst>
    <p:sldId id="325" r:id="rId2"/>
    <p:sldId id="334" r:id="rId3"/>
    <p:sldId id="361" r:id="rId4"/>
    <p:sldId id="332" r:id="rId5"/>
    <p:sldId id="409" r:id="rId6"/>
    <p:sldId id="410" r:id="rId7"/>
    <p:sldId id="411" r:id="rId8"/>
    <p:sldId id="412" r:id="rId9"/>
    <p:sldId id="413" r:id="rId10"/>
    <p:sldId id="414" r:id="rId11"/>
    <p:sldId id="415" r:id="rId12"/>
    <p:sldId id="416" r:id="rId13"/>
    <p:sldId id="417" r:id="rId14"/>
    <p:sldId id="418" r:id="rId15"/>
    <p:sldId id="419" r:id="rId16"/>
    <p:sldId id="420" r:id="rId17"/>
    <p:sldId id="421" r:id="rId18"/>
    <p:sldId id="422" r:id="rId19"/>
    <p:sldId id="423" r:id="rId20"/>
    <p:sldId id="424" r:id="rId21"/>
    <p:sldId id="425" r:id="rId22"/>
    <p:sldId id="426" r:id="rId23"/>
    <p:sldId id="427" r:id="rId24"/>
    <p:sldId id="428" r:id="rId25"/>
    <p:sldId id="429" r:id="rId26"/>
    <p:sldId id="430" r:id="rId27"/>
    <p:sldId id="431" r:id="rId28"/>
    <p:sldId id="432" r:id="rId29"/>
    <p:sldId id="433" r:id="rId30"/>
    <p:sldId id="434" r:id="rId31"/>
    <p:sldId id="435" r:id="rId32"/>
    <p:sldId id="436" r:id="rId33"/>
    <p:sldId id="437" r:id="rId34"/>
    <p:sldId id="359" r:id="rId35"/>
    <p:sldId id="406" r:id="rId36"/>
    <p:sldId id="279" r:id="rId37"/>
  </p:sldIdLst>
  <p:sldSz cx="12192000" cy="6858000"/>
  <p:notesSz cx="6858000" cy="9144000"/>
  <p:defaultText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7DC"/>
    <a:srgbClr val="F8F3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183C37-6B7E-40E2-8547-5D694AB320C7}" v="28" dt="2024-10-25T14:40:48.769"/>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52" autoAdjust="0"/>
    <p:restoredTop sz="71436" autoAdjust="0"/>
  </p:normalViewPr>
  <p:slideViewPr>
    <p:cSldViewPr snapToGrid="0" showGuides="1">
      <p:cViewPr varScale="1">
        <p:scale>
          <a:sx n="53" d="100"/>
          <a:sy n="53" d="100"/>
        </p:scale>
        <p:origin x="1324" y="52"/>
      </p:cViewPr>
      <p:guideLst>
        <p:guide orient="horz" pos="2160"/>
        <p:guide pos="3840"/>
      </p:guideLst>
    </p:cSldViewPr>
  </p:slideViewPr>
  <p:outlineViewPr>
    <p:cViewPr>
      <p:scale>
        <a:sx n="33" d="100"/>
        <a:sy n="33" d="100"/>
      </p:scale>
      <p:origin x="0" y="-41396"/>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11" d="100"/>
          <a:sy n="111" d="100"/>
        </p:scale>
        <p:origin x="1312" y="8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oling, Chris" userId="6dcf99c9-2ba5-410a-8445-0893a3d1421f" providerId="ADAL" clId="{8C183C37-6B7E-40E2-8547-5D694AB320C7}"/>
    <pc:docChg chg="undo custSel addSld delSld modSld sldOrd">
      <pc:chgData name="Cooling, Chris" userId="6dcf99c9-2ba5-410a-8445-0893a3d1421f" providerId="ADAL" clId="{8C183C37-6B7E-40E2-8547-5D694AB320C7}" dt="2024-11-01T15:01:00.614" v="425" actId="20577"/>
      <pc:docMkLst>
        <pc:docMk/>
      </pc:docMkLst>
      <pc:sldChg chg="del">
        <pc:chgData name="Cooling, Chris" userId="6dcf99c9-2ba5-410a-8445-0893a3d1421f" providerId="ADAL" clId="{8C183C37-6B7E-40E2-8547-5D694AB320C7}" dt="2024-10-25T13:47:23.451" v="1" actId="47"/>
        <pc:sldMkLst>
          <pc:docMk/>
          <pc:sldMk cId="3212729572" sldId="323"/>
        </pc:sldMkLst>
      </pc:sldChg>
      <pc:sldChg chg="modSp add mod">
        <pc:chgData name="Cooling, Chris" userId="6dcf99c9-2ba5-410a-8445-0893a3d1421f" providerId="ADAL" clId="{8C183C37-6B7E-40E2-8547-5D694AB320C7}" dt="2024-10-29T14:11:17.108" v="415" actId="20577"/>
        <pc:sldMkLst>
          <pc:docMk/>
          <pc:sldMk cId="3528320225" sldId="325"/>
        </pc:sldMkLst>
        <pc:spChg chg="mod">
          <ac:chgData name="Cooling, Chris" userId="6dcf99c9-2ba5-410a-8445-0893a3d1421f" providerId="ADAL" clId="{8C183C37-6B7E-40E2-8547-5D694AB320C7}" dt="2024-10-25T13:47:35.919" v="40" actId="20577"/>
          <ac:spMkLst>
            <pc:docMk/>
            <pc:sldMk cId="3528320225" sldId="325"/>
            <ac:spMk id="2" creationId="{2C63C0BA-CA37-DEB8-790F-7E3E6CE2E963}"/>
          </ac:spMkLst>
        </pc:spChg>
        <pc:spChg chg="mod">
          <ac:chgData name="Cooling, Chris" userId="6dcf99c9-2ba5-410a-8445-0893a3d1421f" providerId="ADAL" clId="{8C183C37-6B7E-40E2-8547-5D694AB320C7}" dt="2024-10-29T14:11:17.108" v="415" actId="20577"/>
          <ac:spMkLst>
            <pc:docMk/>
            <pc:sldMk cId="3528320225" sldId="325"/>
            <ac:spMk id="3" creationId="{F5563428-ABDB-D4AE-2088-152ADB16C28C}"/>
          </ac:spMkLst>
        </pc:spChg>
      </pc:sldChg>
      <pc:sldChg chg="modSp add mod">
        <pc:chgData name="Cooling, Chris" userId="6dcf99c9-2ba5-410a-8445-0893a3d1421f" providerId="ADAL" clId="{8C183C37-6B7E-40E2-8547-5D694AB320C7}" dt="2024-10-25T13:50:47.316" v="74" actId="1076"/>
        <pc:sldMkLst>
          <pc:docMk/>
          <pc:sldMk cId="3685198326" sldId="332"/>
        </pc:sldMkLst>
        <pc:spChg chg="mod">
          <ac:chgData name="Cooling, Chris" userId="6dcf99c9-2ba5-410a-8445-0893a3d1421f" providerId="ADAL" clId="{8C183C37-6B7E-40E2-8547-5D694AB320C7}" dt="2024-10-25T13:50:47.316" v="74" actId="1076"/>
          <ac:spMkLst>
            <pc:docMk/>
            <pc:sldMk cId="3685198326" sldId="332"/>
            <ac:spMk id="5" creationId="{E4E00C91-8C74-2520-0550-3F7A4F5743AC}"/>
          </ac:spMkLst>
        </pc:spChg>
      </pc:sldChg>
      <pc:sldChg chg="modSp mod">
        <pc:chgData name="Cooling, Chris" userId="6dcf99c9-2ba5-410a-8445-0893a3d1421f" providerId="ADAL" clId="{8C183C37-6B7E-40E2-8547-5D694AB320C7}" dt="2024-10-25T13:48:21.273" v="42" actId="12"/>
        <pc:sldMkLst>
          <pc:docMk/>
          <pc:sldMk cId="16407505" sldId="361"/>
        </pc:sldMkLst>
        <pc:spChg chg="mod">
          <ac:chgData name="Cooling, Chris" userId="6dcf99c9-2ba5-410a-8445-0893a3d1421f" providerId="ADAL" clId="{8C183C37-6B7E-40E2-8547-5D694AB320C7}" dt="2024-10-25T13:48:21.273" v="42" actId="12"/>
          <ac:spMkLst>
            <pc:docMk/>
            <pc:sldMk cId="16407505" sldId="361"/>
            <ac:spMk id="3" creationId="{3059243C-26C4-B42B-1D89-75DB3A5CA945}"/>
          </ac:spMkLst>
        </pc:spChg>
      </pc:sldChg>
      <pc:sldChg chg="del ord modNotesTx">
        <pc:chgData name="Cooling, Chris" userId="6dcf99c9-2ba5-410a-8445-0893a3d1421f" providerId="ADAL" clId="{8C183C37-6B7E-40E2-8547-5D694AB320C7}" dt="2024-10-25T15:10:47.436" v="363" actId="2696"/>
        <pc:sldMkLst>
          <pc:docMk/>
          <pc:sldMk cId="4288594215" sldId="407"/>
        </pc:sldMkLst>
      </pc:sldChg>
      <pc:sldChg chg="del">
        <pc:chgData name="Cooling, Chris" userId="6dcf99c9-2ba5-410a-8445-0893a3d1421f" providerId="ADAL" clId="{8C183C37-6B7E-40E2-8547-5D694AB320C7}" dt="2024-10-25T13:55:07.247" v="112" actId="47"/>
        <pc:sldMkLst>
          <pc:docMk/>
          <pc:sldMk cId="3343614994" sldId="408"/>
        </pc:sldMkLst>
      </pc:sldChg>
      <pc:sldChg chg="modSp add mod ord modNotesTx">
        <pc:chgData name="Cooling, Chris" userId="6dcf99c9-2ba5-410a-8445-0893a3d1421f" providerId="ADAL" clId="{8C183C37-6B7E-40E2-8547-5D694AB320C7}" dt="2024-10-25T13:51:55.594" v="86"/>
        <pc:sldMkLst>
          <pc:docMk/>
          <pc:sldMk cId="2358774407" sldId="409"/>
        </pc:sldMkLst>
        <pc:spChg chg="mod">
          <ac:chgData name="Cooling, Chris" userId="6dcf99c9-2ba5-410a-8445-0893a3d1421f" providerId="ADAL" clId="{8C183C37-6B7E-40E2-8547-5D694AB320C7}" dt="2024-10-25T13:51:18.865" v="80"/>
          <ac:spMkLst>
            <pc:docMk/>
            <pc:sldMk cId="2358774407" sldId="409"/>
            <ac:spMk id="2" creationId="{6F5D226D-AEEE-9CAD-EC6D-58B1E3EBB257}"/>
          </ac:spMkLst>
        </pc:spChg>
        <pc:spChg chg="mod">
          <ac:chgData name="Cooling, Chris" userId="6dcf99c9-2ba5-410a-8445-0893a3d1421f" providerId="ADAL" clId="{8C183C37-6B7E-40E2-8547-5D694AB320C7}" dt="2024-10-25T13:51:45.646" v="85" actId="15"/>
          <ac:spMkLst>
            <pc:docMk/>
            <pc:sldMk cId="2358774407" sldId="409"/>
            <ac:spMk id="3" creationId="{AE72B19A-BAEF-7DAE-DDC1-54394DA86691}"/>
          </ac:spMkLst>
        </pc:spChg>
      </pc:sldChg>
      <pc:sldChg chg="modSp add mod modNotesTx">
        <pc:chgData name="Cooling, Chris" userId="6dcf99c9-2ba5-410a-8445-0893a3d1421f" providerId="ADAL" clId="{8C183C37-6B7E-40E2-8547-5D694AB320C7}" dt="2024-10-25T13:53:26.849" v="100"/>
        <pc:sldMkLst>
          <pc:docMk/>
          <pc:sldMk cId="226661273" sldId="410"/>
        </pc:sldMkLst>
        <pc:spChg chg="mod">
          <ac:chgData name="Cooling, Chris" userId="6dcf99c9-2ba5-410a-8445-0893a3d1421f" providerId="ADAL" clId="{8C183C37-6B7E-40E2-8547-5D694AB320C7}" dt="2024-10-25T13:53:24.268" v="99"/>
          <ac:spMkLst>
            <pc:docMk/>
            <pc:sldMk cId="226661273" sldId="410"/>
            <ac:spMk id="3" creationId="{AE72B19A-BAEF-7DAE-DDC1-54394DA86691}"/>
          </ac:spMkLst>
        </pc:spChg>
      </pc:sldChg>
      <pc:sldChg chg="modSp add mod modNotesTx">
        <pc:chgData name="Cooling, Chris" userId="6dcf99c9-2ba5-410a-8445-0893a3d1421f" providerId="ADAL" clId="{8C183C37-6B7E-40E2-8547-5D694AB320C7}" dt="2024-10-25T13:54:04.230" v="106"/>
        <pc:sldMkLst>
          <pc:docMk/>
          <pc:sldMk cId="2068907722" sldId="411"/>
        </pc:sldMkLst>
        <pc:spChg chg="mod">
          <ac:chgData name="Cooling, Chris" userId="6dcf99c9-2ba5-410a-8445-0893a3d1421f" providerId="ADAL" clId="{8C183C37-6B7E-40E2-8547-5D694AB320C7}" dt="2024-10-25T13:53:43.904" v="102"/>
          <ac:spMkLst>
            <pc:docMk/>
            <pc:sldMk cId="2068907722" sldId="411"/>
            <ac:spMk id="2" creationId="{6F5D226D-AEEE-9CAD-EC6D-58B1E3EBB257}"/>
          </ac:spMkLst>
        </pc:spChg>
        <pc:spChg chg="mod">
          <ac:chgData name="Cooling, Chris" userId="6dcf99c9-2ba5-410a-8445-0893a3d1421f" providerId="ADAL" clId="{8C183C37-6B7E-40E2-8547-5D694AB320C7}" dt="2024-10-25T13:53:56.216" v="105" actId="15"/>
          <ac:spMkLst>
            <pc:docMk/>
            <pc:sldMk cId="2068907722" sldId="411"/>
            <ac:spMk id="3" creationId="{AE72B19A-BAEF-7DAE-DDC1-54394DA86691}"/>
          </ac:spMkLst>
        </pc:spChg>
      </pc:sldChg>
      <pc:sldChg chg="modSp add mod modNotesTx">
        <pc:chgData name="Cooling, Chris" userId="6dcf99c9-2ba5-410a-8445-0893a3d1421f" providerId="ADAL" clId="{8C183C37-6B7E-40E2-8547-5D694AB320C7}" dt="2024-10-25T13:54:54.228" v="111"/>
        <pc:sldMkLst>
          <pc:docMk/>
          <pc:sldMk cId="1178621743" sldId="412"/>
        </pc:sldMkLst>
        <pc:spChg chg="mod">
          <ac:chgData name="Cooling, Chris" userId="6dcf99c9-2ba5-410a-8445-0893a3d1421f" providerId="ADAL" clId="{8C183C37-6B7E-40E2-8547-5D694AB320C7}" dt="2024-10-25T13:54:40.394" v="108"/>
          <ac:spMkLst>
            <pc:docMk/>
            <pc:sldMk cId="1178621743" sldId="412"/>
            <ac:spMk id="2" creationId="{6F5D226D-AEEE-9CAD-EC6D-58B1E3EBB257}"/>
          </ac:spMkLst>
        </pc:spChg>
        <pc:spChg chg="mod">
          <ac:chgData name="Cooling, Chris" userId="6dcf99c9-2ba5-410a-8445-0893a3d1421f" providerId="ADAL" clId="{8C183C37-6B7E-40E2-8547-5D694AB320C7}" dt="2024-10-25T13:54:48.913" v="110" actId="12"/>
          <ac:spMkLst>
            <pc:docMk/>
            <pc:sldMk cId="1178621743" sldId="412"/>
            <ac:spMk id="3" creationId="{AE72B19A-BAEF-7DAE-DDC1-54394DA86691}"/>
          </ac:spMkLst>
        </pc:spChg>
      </pc:sldChg>
      <pc:sldChg chg="addSp delSp modSp add mod modNotesTx">
        <pc:chgData name="Cooling, Chris" userId="6dcf99c9-2ba5-410a-8445-0893a3d1421f" providerId="ADAL" clId="{8C183C37-6B7E-40E2-8547-5D694AB320C7}" dt="2024-10-25T14:00:33.119" v="146"/>
        <pc:sldMkLst>
          <pc:docMk/>
          <pc:sldMk cId="2990836368" sldId="413"/>
        </pc:sldMkLst>
        <pc:spChg chg="mod">
          <ac:chgData name="Cooling, Chris" userId="6dcf99c9-2ba5-410a-8445-0893a3d1421f" providerId="ADAL" clId="{8C183C37-6B7E-40E2-8547-5D694AB320C7}" dt="2024-10-25T13:56:20.967" v="114"/>
          <ac:spMkLst>
            <pc:docMk/>
            <pc:sldMk cId="2990836368" sldId="413"/>
            <ac:spMk id="2" creationId="{6F5D226D-AEEE-9CAD-EC6D-58B1E3EBB257}"/>
          </ac:spMkLst>
        </pc:spChg>
        <pc:spChg chg="mod">
          <ac:chgData name="Cooling, Chris" userId="6dcf99c9-2ba5-410a-8445-0893a3d1421f" providerId="ADAL" clId="{8C183C37-6B7E-40E2-8547-5D694AB320C7}" dt="2024-10-25T13:57:07.138" v="121" actId="1076"/>
          <ac:spMkLst>
            <pc:docMk/>
            <pc:sldMk cId="2990836368" sldId="413"/>
            <ac:spMk id="3" creationId="{AE72B19A-BAEF-7DAE-DDC1-54394DA86691}"/>
          </ac:spMkLst>
        </pc:spChg>
        <pc:spChg chg="add mod topLvl">
          <ac:chgData name="Cooling, Chris" userId="6dcf99c9-2ba5-410a-8445-0893a3d1421f" providerId="ADAL" clId="{8C183C37-6B7E-40E2-8547-5D694AB320C7}" dt="2024-10-25T14:00:22.823" v="145" actId="14100"/>
          <ac:spMkLst>
            <pc:docMk/>
            <pc:sldMk cId="2990836368" sldId="413"/>
            <ac:spMk id="4" creationId="{166D5E34-201B-53C8-BB70-D88ACB11EC27}"/>
          </ac:spMkLst>
        </pc:spChg>
        <pc:spChg chg="add mod">
          <ac:chgData name="Cooling, Chris" userId="6dcf99c9-2ba5-410a-8445-0893a3d1421f" providerId="ADAL" clId="{8C183C37-6B7E-40E2-8547-5D694AB320C7}" dt="2024-10-25T14:00:17.546" v="144" actId="14100"/>
          <ac:spMkLst>
            <pc:docMk/>
            <pc:sldMk cId="2990836368" sldId="413"/>
            <ac:spMk id="10" creationId="{B64B3C4A-91A8-A464-E08F-4620D87ABB49}"/>
          </ac:spMkLst>
        </pc:spChg>
        <pc:grpChg chg="add del mod">
          <ac:chgData name="Cooling, Chris" userId="6dcf99c9-2ba5-410a-8445-0893a3d1421f" providerId="ADAL" clId="{8C183C37-6B7E-40E2-8547-5D694AB320C7}" dt="2024-10-25T13:59:07.822" v="131" actId="165"/>
          <ac:grpSpMkLst>
            <pc:docMk/>
            <pc:sldMk cId="2990836368" sldId="413"/>
            <ac:grpSpMk id="9" creationId="{17790B09-E88F-184B-536F-19E489AA4CC7}"/>
          </ac:grpSpMkLst>
        </pc:grpChg>
        <pc:picChg chg="add del mod topLvl">
          <ac:chgData name="Cooling, Chris" userId="6dcf99c9-2ba5-410a-8445-0893a3d1421f" providerId="ADAL" clId="{8C183C37-6B7E-40E2-8547-5D694AB320C7}" dt="2024-10-25T13:59:16.567" v="133" actId="478"/>
          <ac:picMkLst>
            <pc:docMk/>
            <pc:sldMk cId="2990836368" sldId="413"/>
            <ac:picMk id="8" creationId="{94B3DF22-166D-3EBF-04F8-13B5B3B89739}"/>
          </ac:picMkLst>
        </pc:picChg>
        <pc:picChg chg="add mod">
          <ac:chgData name="Cooling, Chris" userId="6dcf99c9-2ba5-410a-8445-0893a3d1421f" providerId="ADAL" clId="{8C183C37-6B7E-40E2-8547-5D694AB320C7}" dt="2024-10-25T13:59:28.592" v="135" actId="1076"/>
          <ac:picMkLst>
            <pc:docMk/>
            <pc:sldMk cId="2990836368" sldId="413"/>
            <ac:picMk id="11" creationId="{9735BEF6-8C87-6DA8-C8D0-F56F9FF3701B}"/>
          </ac:picMkLst>
        </pc:picChg>
        <pc:picChg chg="add mod">
          <ac:chgData name="Cooling, Chris" userId="6dcf99c9-2ba5-410a-8445-0893a3d1421f" providerId="ADAL" clId="{8C183C37-6B7E-40E2-8547-5D694AB320C7}" dt="2024-10-25T13:59:51.917" v="140" actId="1076"/>
          <ac:picMkLst>
            <pc:docMk/>
            <pc:sldMk cId="2990836368" sldId="413"/>
            <ac:picMk id="12" creationId="{A986B5F1-A4DD-796B-DC21-430366903BD4}"/>
          </ac:picMkLst>
        </pc:picChg>
        <pc:picChg chg="add mod">
          <ac:chgData name="Cooling, Chris" userId="6dcf99c9-2ba5-410a-8445-0893a3d1421f" providerId="ADAL" clId="{8C183C37-6B7E-40E2-8547-5D694AB320C7}" dt="2024-10-25T14:00:03.397" v="142" actId="1076"/>
          <ac:picMkLst>
            <pc:docMk/>
            <pc:sldMk cId="2990836368" sldId="413"/>
            <ac:picMk id="13" creationId="{7F36F1D5-31CA-6AB1-B757-3F9D7C5C801E}"/>
          </ac:picMkLst>
        </pc:picChg>
      </pc:sldChg>
      <pc:sldChg chg="modSp add mod ord modNotesTx">
        <pc:chgData name="Cooling, Chris" userId="6dcf99c9-2ba5-410a-8445-0893a3d1421f" providerId="ADAL" clId="{8C183C37-6B7E-40E2-8547-5D694AB320C7}" dt="2024-10-25T14:01:18.964" v="156"/>
        <pc:sldMkLst>
          <pc:docMk/>
          <pc:sldMk cId="2498874559" sldId="414"/>
        </pc:sldMkLst>
        <pc:spChg chg="mod">
          <ac:chgData name="Cooling, Chris" userId="6dcf99c9-2ba5-410a-8445-0893a3d1421f" providerId="ADAL" clId="{8C183C37-6B7E-40E2-8547-5D694AB320C7}" dt="2024-10-25T14:00:51.509" v="150"/>
          <ac:spMkLst>
            <pc:docMk/>
            <pc:sldMk cId="2498874559" sldId="414"/>
            <ac:spMk id="2" creationId="{6F5D226D-AEEE-9CAD-EC6D-58B1E3EBB257}"/>
          </ac:spMkLst>
        </pc:spChg>
        <pc:spChg chg="mod">
          <ac:chgData name="Cooling, Chris" userId="6dcf99c9-2ba5-410a-8445-0893a3d1421f" providerId="ADAL" clId="{8C183C37-6B7E-40E2-8547-5D694AB320C7}" dt="2024-10-25T14:01:10.137" v="155" actId="15"/>
          <ac:spMkLst>
            <pc:docMk/>
            <pc:sldMk cId="2498874559" sldId="414"/>
            <ac:spMk id="3" creationId="{AE72B19A-BAEF-7DAE-DDC1-54394DA86691}"/>
          </ac:spMkLst>
        </pc:spChg>
      </pc:sldChg>
      <pc:sldChg chg="modSp add mod modNotesTx">
        <pc:chgData name="Cooling, Chris" userId="6dcf99c9-2ba5-410a-8445-0893a3d1421f" providerId="ADAL" clId="{8C183C37-6B7E-40E2-8547-5D694AB320C7}" dt="2024-10-25T15:15:54.311" v="364"/>
        <pc:sldMkLst>
          <pc:docMk/>
          <pc:sldMk cId="1147531970" sldId="415"/>
        </pc:sldMkLst>
        <pc:spChg chg="mod">
          <ac:chgData name="Cooling, Chris" userId="6dcf99c9-2ba5-410a-8445-0893a3d1421f" providerId="ADAL" clId="{8C183C37-6B7E-40E2-8547-5D694AB320C7}" dt="2024-10-25T14:01:41.057" v="158"/>
          <ac:spMkLst>
            <pc:docMk/>
            <pc:sldMk cId="1147531970" sldId="415"/>
            <ac:spMk id="2" creationId="{6F5D226D-AEEE-9CAD-EC6D-58B1E3EBB257}"/>
          </ac:spMkLst>
        </pc:spChg>
        <pc:spChg chg="mod">
          <ac:chgData name="Cooling, Chris" userId="6dcf99c9-2ba5-410a-8445-0893a3d1421f" providerId="ADAL" clId="{8C183C37-6B7E-40E2-8547-5D694AB320C7}" dt="2024-10-25T14:01:50.472" v="160" actId="12"/>
          <ac:spMkLst>
            <pc:docMk/>
            <pc:sldMk cId="1147531970" sldId="415"/>
            <ac:spMk id="3" creationId="{AE72B19A-BAEF-7DAE-DDC1-54394DA86691}"/>
          </ac:spMkLst>
        </pc:spChg>
      </pc:sldChg>
      <pc:sldChg chg="modSp add mod modNotesTx">
        <pc:chgData name="Cooling, Chris" userId="6dcf99c9-2ba5-410a-8445-0893a3d1421f" providerId="ADAL" clId="{8C183C37-6B7E-40E2-8547-5D694AB320C7}" dt="2024-10-29T14:10:45.851" v="370" actId="12"/>
        <pc:sldMkLst>
          <pc:docMk/>
          <pc:sldMk cId="3088362139" sldId="416"/>
        </pc:sldMkLst>
        <pc:spChg chg="mod">
          <ac:chgData name="Cooling, Chris" userId="6dcf99c9-2ba5-410a-8445-0893a3d1421f" providerId="ADAL" clId="{8C183C37-6B7E-40E2-8547-5D694AB320C7}" dt="2024-10-25T14:02:11.316" v="164" actId="20577"/>
          <ac:spMkLst>
            <pc:docMk/>
            <pc:sldMk cId="3088362139" sldId="416"/>
            <ac:spMk id="2" creationId="{6F5D226D-AEEE-9CAD-EC6D-58B1E3EBB257}"/>
          </ac:spMkLst>
        </pc:spChg>
        <pc:spChg chg="mod">
          <ac:chgData name="Cooling, Chris" userId="6dcf99c9-2ba5-410a-8445-0893a3d1421f" providerId="ADAL" clId="{8C183C37-6B7E-40E2-8547-5D694AB320C7}" dt="2024-10-29T14:10:45.851" v="370" actId="12"/>
          <ac:spMkLst>
            <pc:docMk/>
            <pc:sldMk cId="3088362139" sldId="416"/>
            <ac:spMk id="3" creationId="{AE72B19A-BAEF-7DAE-DDC1-54394DA86691}"/>
          </ac:spMkLst>
        </pc:spChg>
      </pc:sldChg>
      <pc:sldChg chg="modSp add mod modNotesTx">
        <pc:chgData name="Cooling, Chris" userId="6dcf99c9-2ba5-410a-8445-0893a3d1421f" providerId="ADAL" clId="{8C183C37-6B7E-40E2-8547-5D694AB320C7}" dt="2024-10-25T14:22:50.197" v="178" actId="12"/>
        <pc:sldMkLst>
          <pc:docMk/>
          <pc:sldMk cId="66260932" sldId="417"/>
        </pc:sldMkLst>
        <pc:spChg chg="mod">
          <ac:chgData name="Cooling, Chris" userId="6dcf99c9-2ba5-410a-8445-0893a3d1421f" providerId="ADAL" clId="{8C183C37-6B7E-40E2-8547-5D694AB320C7}" dt="2024-10-25T14:02:44.539" v="168"/>
          <ac:spMkLst>
            <pc:docMk/>
            <pc:sldMk cId="66260932" sldId="417"/>
            <ac:spMk id="2" creationId="{6F5D226D-AEEE-9CAD-EC6D-58B1E3EBB257}"/>
          </ac:spMkLst>
        </pc:spChg>
        <pc:spChg chg="mod">
          <ac:chgData name="Cooling, Chris" userId="6dcf99c9-2ba5-410a-8445-0893a3d1421f" providerId="ADAL" clId="{8C183C37-6B7E-40E2-8547-5D694AB320C7}" dt="2024-10-25T14:22:50.197" v="178" actId="12"/>
          <ac:spMkLst>
            <pc:docMk/>
            <pc:sldMk cId="66260932" sldId="417"/>
            <ac:spMk id="3" creationId="{AE72B19A-BAEF-7DAE-DDC1-54394DA86691}"/>
          </ac:spMkLst>
        </pc:spChg>
      </pc:sldChg>
      <pc:sldChg chg="modSp add mod modNotesTx">
        <pc:chgData name="Cooling, Chris" userId="6dcf99c9-2ba5-410a-8445-0893a3d1421f" providerId="ADAL" clId="{8C183C37-6B7E-40E2-8547-5D694AB320C7}" dt="2024-10-25T14:22:38.006" v="177"/>
        <pc:sldMkLst>
          <pc:docMk/>
          <pc:sldMk cId="752139902" sldId="418"/>
        </pc:sldMkLst>
        <pc:spChg chg="mod">
          <ac:chgData name="Cooling, Chris" userId="6dcf99c9-2ba5-410a-8445-0893a3d1421f" providerId="ADAL" clId="{8C183C37-6B7E-40E2-8547-5D694AB320C7}" dt="2024-10-25T14:21:42.568" v="172"/>
          <ac:spMkLst>
            <pc:docMk/>
            <pc:sldMk cId="752139902" sldId="418"/>
            <ac:spMk id="2" creationId="{6F5D226D-AEEE-9CAD-EC6D-58B1E3EBB257}"/>
          </ac:spMkLst>
        </pc:spChg>
        <pc:spChg chg="mod">
          <ac:chgData name="Cooling, Chris" userId="6dcf99c9-2ba5-410a-8445-0893a3d1421f" providerId="ADAL" clId="{8C183C37-6B7E-40E2-8547-5D694AB320C7}" dt="2024-10-25T14:22:08.504" v="176" actId="15"/>
          <ac:spMkLst>
            <pc:docMk/>
            <pc:sldMk cId="752139902" sldId="418"/>
            <ac:spMk id="3" creationId="{AE72B19A-BAEF-7DAE-DDC1-54394DA86691}"/>
          </ac:spMkLst>
        </pc:spChg>
      </pc:sldChg>
      <pc:sldChg chg="modSp add mod modNotesTx">
        <pc:chgData name="Cooling, Chris" userId="6dcf99c9-2ba5-410a-8445-0893a3d1421f" providerId="ADAL" clId="{8C183C37-6B7E-40E2-8547-5D694AB320C7}" dt="2024-10-25T14:23:33.325" v="182"/>
        <pc:sldMkLst>
          <pc:docMk/>
          <pc:sldMk cId="3326181046" sldId="419"/>
        </pc:sldMkLst>
        <pc:spChg chg="mod">
          <ac:chgData name="Cooling, Chris" userId="6dcf99c9-2ba5-410a-8445-0893a3d1421f" providerId="ADAL" clId="{8C183C37-6B7E-40E2-8547-5D694AB320C7}" dt="2024-10-25T14:23:26.492" v="181" actId="12"/>
          <ac:spMkLst>
            <pc:docMk/>
            <pc:sldMk cId="3326181046" sldId="419"/>
            <ac:spMk id="3" creationId="{AE72B19A-BAEF-7DAE-DDC1-54394DA86691}"/>
          </ac:spMkLst>
        </pc:spChg>
      </pc:sldChg>
      <pc:sldChg chg="modSp add mod">
        <pc:chgData name="Cooling, Chris" userId="6dcf99c9-2ba5-410a-8445-0893a3d1421f" providerId="ADAL" clId="{8C183C37-6B7E-40E2-8547-5D694AB320C7}" dt="2024-10-25T14:24:42.103" v="200" actId="20577"/>
        <pc:sldMkLst>
          <pc:docMk/>
          <pc:sldMk cId="3376151040" sldId="420"/>
        </pc:sldMkLst>
        <pc:spChg chg="mod">
          <ac:chgData name="Cooling, Chris" userId="6dcf99c9-2ba5-410a-8445-0893a3d1421f" providerId="ADAL" clId="{8C183C37-6B7E-40E2-8547-5D694AB320C7}" dt="2024-10-25T14:24:42.103" v="200" actId="20577"/>
          <ac:spMkLst>
            <pc:docMk/>
            <pc:sldMk cId="3376151040" sldId="420"/>
            <ac:spMk id="5" creationId="{E4E00C91-8C74-2520-0550-3F7A4F5743AC}"/>
          </ac:spMkLst>
        </pc:spChg>
      </pc:sldChg>
      <pc:sldChg chg="modSp add mod ord modNotesTx">
        <pc:chgData name="Cooling, Chris" userId="6dcf99c9-2ba5-410a-8445-0893a3d1421f" providerId="ADAL" clId="{8C183C37-6B7E-40E2-8547-5D694AB320C7}" dt="2024-10-25T14:25:49.894" v="225" actId="33524"/>
        <pc:sldMkLst>
          <pc:docMk/>
          <pc:sldMk cId="2308101793" sldId="421"/>
        </pc:sldMkLst>
        <pc:spChg chg="mod">
          <ac:chgData name="Cooling, Chris" userId="6dcf99c9-2ba5-410a-8445-0893a3d1421f" providerId="ADAL" clId="{8C183C37-6B7E-40E2-8547-5D694AB320C7}" dt="2024-10-25T14:25:08.276" v="217" actId="20577"/>
          <ac:spMkLst>
            <pc:docMk/>
            <pc:sldMk cId="2308101793" sldId="421"/>
            <ac:spMk id="2" creationId="{6F5D226D-AEEE-9CAD-EC6D-58B1E3EBB257}"/>
          </ac:spMkLst>
        </pc:spChg>
        <pc:spChg chg="mod">
          <ac:chgData name="Cooling, Chris" userId="6dcf99c9-2ba5-410a-8445-0893a3d1421f" providerId="ADAL" clId="{8C183C37-6B7E-40E2-8547-5D694AB320C7}" dt="2024-10-25T14:25:19.679" v="219" actId="12"/>
          <ac:spMkLst>
            <pc:docMk/>
            <pc:sldMk cId="2308101793" sldId="421"/>
            <ac:spMk id="3" creationId="{AE72B19A-BAEF-7DAE-DDC1-54394DA86691}"/>
          </ac:spMkLst>
        </pc:spChg>
      </pc:sldChg>
      <pc:sldChg chg="modSp add mod modNotesTx">
        <pc:chgData name="Cooling, Chris" userId="6dcf99c9-2ba5-410a-8445-0893a3d1421f" providerId="ADAL" clId="{8C183C37-6B7E-40E2-8547-5D694AB320C7}" dt="2024-10-25T14:26:37.056" v="231"/>
        <pc:sldMkLst>
          <pc:docMk/>
          <pc:sldMk cId="3901332093" sldId="422"/>
        </pc:sldMkLst>
        <pc:spChg chg="mod">
          <ac:chgData name="Cooling, Chris" userId="6dcf99c9-2ba5-410a-8445-0893a3d1421f" providerId="ADAL" clId="{8C183C37-6B7E-40E2-8547-5D694AB320C7}" dt="2024-10-25T14:26:14.862" v="227"/>
          <ac:spMkLst>
            <pc:docMk/>
            <pc:sldMk cId="3901332093" sldId="422"/>
            <ac:spMk id="2" creationId="{6F5D226D-AEEE-9CAD-EC6D-58B1E3EBB257}"/>
          </ac:spMkLst>
        </pc:spChg>
        <pc:spChg chg="mod">
          <ac:chgData name="Cooling, Chris" userId="6dcf99c9-2ba5-410a-8445-0893a3d1421f" providerId="ADAL" clId="{8C183C37-6B7E-40E2-8547-5D694AB320C7}" dt="2024-10-25T14:26:30.397" v="230" actId="12"/>
          <ac:spMkLst>
            <pc:docMk/>
            <pc:sldMk cId="3901332093" sldId="422"/>
            <ac:spMk id="3" creationId="{AE72B19A-BAEF-7DAE-DDC1-54394DA86691}"/>
          </ac:spMkLst>
        </pc:spChg>
      </pc:sldChg>
      <pc:sldChg chg="addSp modSp add mod modNotesTx">
        <pc:chgData name="Cooling, Chris" userId="6dcf99c9-2ba5-410a-8445-0893a3d1421f" providerId="ADAL" clId="{8C183C37-6B7E-40E2-8547-5D694AB320C7}" dt="2024-10-25T14:28:50.946" v="240" actId="1076"/>
        <pc:sldMkLst>
          <pc:docMk/>
          <pc:sldMk cId="1558813636" sldId="423"/>
        </pc:sldMkLst>
        <pc:spChg chg="mod">
          <ac:chgData name="Cooling, Chris" userId="6dcf99c9-2ba5-410a-8445-0893a3d1421f" providerId="ADAL" clId="{8C183C37-6B7E-40E2-8547-5D694AB320C7}" dt="2024-10-25T14:26:57.069" v="233"/>
          <ac:spMkLst>
            <pc:docMk/>
            <pc:sldMk cId="1558813636" sldId="423"/>
            <ac:spMk id="2" creationId="{6F5D226D-AEEE-9CAD-EC6D-58B1E3EBB257}"/>
          </ac:spMkLst>
        </pc:spChg>
        <pc:spChg chg="mod">
          <ac:chgData name="Cooling, Chris" userId="6dcf99c9-2ba5-410a-8445-0893a3d1421f" providerId="ADAL" clId="{8C183C37-6B7E-40E2-8547-5D694AB320C7}" dt="2024-10-25T14:27:18.866" v="237" actId="15"/>
          <ac:spMkLst>
            <pc:docMk/>
            <pc:sldMk cId="1558813636" sldId="423"/>
            <ac:spMk id="3" creationId="{AE72B19A-BAEF-7DAE-DDC1-54394DA86691}"/>
          </ac:spMkLst>
        </pc:spChg>
        <pc:spChg chg="add mod">
          <ac:chgData name="Cooling, Chris" userId="6dcf99c9-2ba5-410a-8445-0893a3d1421f" providerId="ADAL" clId="{8C183C37-6B7E-40E2-8547-5D694AB320C7}" dt="2024-10-25T14:28:50.946" v="240" actId="1076"/>
          <ac:spMkLst>
            <pc:docMk/>
            <pc:sldMk cId="1558813636" sldId="423"/>
            <ac:spMk id="4" creationId="{90207AAD-6F2F-D065-AD81-F892DF44606A}"/>
          </ac:spMkLst>
        </pc:spChg>
      </pc:sldChg>
      <pc:sldChg chg="addSp delSp modSp add mod modNotesTx">
        <pc:chgData name="Cooling, Chris" userId="6dcf99c9-2ba5-410a-8445-0893a3d1421f" providerId="ADAL" clId="{8C183C37-6B7E-40E2-8547-5D694AB320C7}" dt="2024-10-29T14:09:08.606" v="369" actId="15"/>
        <pc:sldMkLst>
          <pc:docMk/>
          <pc:sldMk cId="2059856429" sldId="424"/>
        </pc:sldMkLst>
        <pc:spChg chg="mod">
          <ac:chgData name="Cooling, Chris" userId="6dcf99c9-2ba5-410a-8445-0893a3d1421f" providerId="ADAL" clId="{8C183C37-6B7E-40E2-8547-5D694AB320C7}" dt="2024-10-25T14:29:32.725" v="242"/>
          <ac:spMkLst>
            <pc:docMk/>
            <pc:sldMk cId="2059856429" sldId="424"/>
            <ac:spMk id="2" creationId="{6F5D226D-AEEE-9CAD-EC6D-58B1E3EBB257}"/>
          </ac:spMkLst>
        </pc:spChg>
        <pc:spChg chg="mod">
          <ac:chgData name="Cooling, Chris" userId="6dcf99c9-2ba5-410a-8445-0893a3d1421f" providerId="ADAL" clId="{8C183C37-6B7E-40E2-8547-5D694AB320C7}" dt="2024-10-29T14:09:08.606" v="369" actId="15"/>
          <ac:spMkLst>
            <pc:docMk/>
            <pc:sldMk cId="2059856429" sldId="424"/>
            <ac:spMk id="3" creationId="{AE72B19A-BAEF-7DAE-DDC1-54394DA86691}"/>
          </ac:spMkLst>
        </pc:spChg>
        <pc:spChg chg="del">
          <ac:chgData name="Cooling, Chris" userId="6dcf99c9-2ba5-410a-8445-0893a3d1421f" providerId="ADAL" clId="{8C183C37-6B7E-40E2-8547-5D694AB320C7}" dt="2024-10-25T14:29:40.412" v="243" actId="478"/>
          <ac:spMkLst>
            <pc:docMk/>
            <pc:sldMk cId="2059856429" sldId="424"/>
            <ac:spMk id="4" creationId="{90207AAD-6F2F-D065-AD81-F892DF44606A}"/>
          </ac:spMkLst>
        </pc:spChg>
        <pc:spChg chg="add mod">
          <ac:chgData name="Cooling, Chris" userId="6dcf99c9-2ba5-410a-8445-0893a3d1421f" providerId="ADAL" clId="{8C183C37-6B7E-40E2-8547-5D694AB320C7}" dt="2024-10-25T14:29:47.944" v="245" actId="1076"/>
          <ac:spMkLst>
            <pc:docMk/>
            <pc:sldMk cId="2059856429" sldId="424"/>
            <ac:spMk id="8" creationId="{8E3E2AEC-1485-CCD8-B854-4AD0750B3E15}"/>
          </ac:spMkLst>
        </pc:spChg>
      </pc:sldChg>
      <pc:sldChg chg="modSp add mod modNotesTx">
        <pc:chgData name="Cooling, Chris" userId="6dcf99c9-2ba5-410a-8445-0893a3d1421f" providerId="ADAL" clId="{8C183C37-6B7E-40E2-8547-5D694AB320C7}" dt="2024-10-25T14:32:19.374" v="252"/>
        <pc:sldMkLst>
          <pc:docMk/>
          <pc:sldMk cId="2356515138" sldId="425"/>
        </pc:sldMkLst>
        <pc:spChg chg="mod">
          <ac:chgData name="Cooling, Chris" userId="6dcf99c9-2ba5-410a-8445-0893a3d1421f" providerId="ADAL" clId="{8C183C37-6B7E-40E2-8547-5D694AB320C7}" dt="2024-10-25T14:31:58.248" v="248"/>
          <ac:spMkLst>
            <pc:docMk/>
            <pc:sldMk cId="2356515138" sldId="425"/>
            <ac:spMk id="2" creationId="{6F5D226D-AEEE-9CAD-EC6D-58B1E3EBB257}"/>
          </ac:spMkLst>
        </pc:spChg>
        <pc:spChg chg="mod">
          <ac:chgData name="Cooling, Chris" userId="6dcf99c9-2ba5-410a-8445-0893a3d1421f" providerId="ADAL" clId="{8C183C37-6B7E-40E2-8547-5D694AB320C7}" dt="2024-10-25T14:32:14.045" v="251" actId="15"/>
          <ac:spMkLst>
            <pc:docMk/>
            <pc:sldMk cId="2356515138" sldId="425"/>
            <ac:spMk id="3" creationId="{AE72B19A-BAEF-7DAE-DDC1-54394DA86691}"/>
          </ac:spMkLst>
        </pc:spChg>
      </pc:sldChg>
      <pc:sldChg chg="delSp modSp add mod modNotesTx">
        <pc:chgData name="Cooling, Chris" userId="6dcf99c9-2ba5-410a-8445-0893a3d1421f" providerId="ADAL" clId="{8C183C37-6B7E-40E2-8547-5D694AB320C7}" dt="2024-10-25T14:33:34.117" v="263" actId="478"/>
        <pc:sldMkLst>
          <pc:docMk/>
          <pc:sldMk cId="1556729711" sldId="426"/>
        </pc:sldMkLst>
        <pc:spChg chg="mod">
          <ac:chgData name="Cooling, Chris" userId="6dcf99c9-2ba5-410a-8445-0893a3d1421f" providerId="ADAL" clId="{8C183C37-6B7E-40E2-8547-5D694AB320C7}" dt="2024-10-25T14:32:44.232" v="254"/>
          <ac:spMkLst>
            <pc:docMk/>
            <pc:sldMk cId="1556729711" sldId="426"/>
            <ac:spMk id="2" creationId="{6F5D226D-AEEE-9CAD-EC6D-58B1E3EBB257}"/>
          </ac:spMkLst>
        </pc:spChg>
        <pc:spChg chg="mod">
          <ac:chgData name="Cooling, Chris" userId="6dcf99c9-2ba5-410a-8445-0893a3d1421f" providerId="ADAL" clId="{8C183C37-6B7E-40E2-8547-5D694AB320C7}" dt="2024-10-25T14:33:00.208" v="259" actId="313"/>
          <ac:spMkLst>
            <pc:docMk/>
            <pc:sldMk cId="1556729711" sldId="426"/>
            <ac:spMk id="3" creationId="{AE72B19A-BAEF-7DAE-DDC1-54394DA86691}"/>
          </ac:spMkLst>
        </pc:spChg>
        <pc:spChg chg="del">
          <ac:chgData name="Cooling, Chris" userId="6dcf99c9-2ba5-410a-8445-0893a3d1421f" providerId="ADAL" clId="{8C183C37-6B7E-40E2-8547-5D694AB320C7}" dt="2024-10-25T14:33:34.117" v="263" actId="478"/>
          <ac:spMkLst>
            <pc:docMk/>
            <pc:sldMk cId="1556729711" sldId="426"/>
            <ac:spMk id="8" creationId="{8E3E2AEC-1485-CCD8-B854-4AD0750B3E15}"/>
          </ac:spMkLst>
        </pc:spChg>
      </pc:sldChg>
      <pc:sldChg chg="delSp modSp add mod">
        <pc:chgData name="Cooling, Chris" userId="6dcf99c9-2ba5-410a-8445-0893a3d1421f" providerId="ADAL" clId="{8C183C37-6B7E-40E2-8547-5D694AB320C7}" dt="2024-10-25T14:33:51.603" v="266" actId="12"/>
        <pc:sldMkLst>
          <pc:docMk/>
          <pc:sldMk cId="2622411131" sldId="427"/>
        </pc:sldMkLst>
        <pc:spChg chg="mod">
          <ac:chgData name="Cooling, Chris" userId="6dcf99c9-2ba5-410a-8445-0893a3d1421f" providerId="ADAL" clId="{8C183C37-6B7E-40E2-8547-5D694AB320C7}" dt="2024-10-25T14:33:26.208" v="262"/>
          <ac:spMkLst>
            <pc:docMk/>
            <pc:sldMk cId="2622411131" sldId="427"/>
            <ac:spMk id="2" creationId="{6F5D226D-AEEE-9CAD-EC6D-58B1E3EBB257}"/>
          </ac:spMkLst>
        </pc:spChg>
        <pc:spChg chg="mod">
          <ac:chgData name="Cooling, Chris" userId="6dcf99c9-2ba5-410a-8445-0893a3d1421f" providerId="ADAL" clId="{8C183C37-6B7E-40E2-8547-5D694AB320C7}" dt="2024-10-25T14:33:51.603" v="266" actId="12"/>
          <ac:spMkLst>
            <pc:docMk/>
            <pc:sldMk cId="2622411131" sldId="427"/>
            <ac:spMk id="3" creationId="{AE72B19A-BAEF-7DAE-DDC1-54394DA86691}"/>
          </ac:spMkLst>
        </pc:spChg>
        <pc:spChg chg="del">
          <ac:chgData name="Cooling, Chris" userId="6dcf99c9-2ba5-410a-8445-0893a3d1421f" providerId="ADAL" clId="{8C183C37-6B7E-40E2-8547-5D694AB320C7}" dt="2024-10-25T14:33:39.685" v="264" actId="478"/>
          <ac:spMkLst>
            <pc:docMk/>
            <pc:sldMk cId="2622411131" sldId="427"/>
            <ac:spMk id="8" creationId="{8E3E2AEC-1485-CCD8-B854-4AD0750B3E15}"/>
          </ac:spMkLst>
        </pc:spChg>
      </pc:sldChg>
      <pc:sldChg chg="modSp add mod modNotesTx">
        <pc:chgData name="Cooling, Chris" userId="6dcf99c9-2ba5-410a-8445-0893a3d1421f" providerId="ADAL" clId="{8C183C37-6B7E-40E2-8547-5D694AB320C7}" dt="2024-10-25T14:34:47.164" v="280"/>
        <pc:sldMkLst>
          <pc:docMk/>
          <pc:sldMk cId="1669763124" sldId="428"/>
        </pc:sldMkLst>
        <pc:spChg chg="mod">
          <ac:chgData name="Cooling, Chris" userId="6dcf99c9-2ba5-410a-8445-0893a3d1421f" providerId="ADAL" clId="{8C183C37-6B7E-40E2-8547-5D694AB320C7}" dt="2024-10-25T14:34:10.723" v="268"/>
          <ac:spMkLst>
            <pc:docMk/>
            <pc:sldMk cId="1669763124" sldId="428"/>
            <ac:spMk id="2" creationId="{6F5D226D-AEEE-9CAD-EC6D-58B1E3EBB257}"/>
          </ac:spMkLst>
        </pc:spChg>
        <pc:spChg chg="mod">
          <ac:chgData name="Cooling, Chris" userId="6dcf99c9-2ba5-410a-8445-0893a3d1421f" providerId="ADAL" clId="{8C183C37-6B7E-40E2-8547-5D694AB320C7}" dt="2024-10-25T14:34:38.042" v="279" actId="20577"/>
          <ac:spMkLst>
            <pc:docMk/>
            <pc:sldMk cId="1669763124" sldId="428"/>
            <ac:spMk id="3" creationId="{AE72B19A-BAEF-7DAE-DDC1-54394DA86691}"/>
          </ac:spMkLst>
        </pc:spChg>
      </pc:sldChg>
      <pc:sldChg chg="addSp modSp add mod modNotesTx">
        <pc:chgData name="Cooling, Chris" userId="6dcf99c9-2ba5-410a-8445-0893a3d1421f" providerId="ADAL" clId="{8C183C37-6B7E-40E2-8547-5D694AB320C7}" dt="2024-10-25T14:35:46.385" v="287"/>
        <pc:sldMkLst>
          <pc:docMk/>
          <pc:sldMk cId="440286946" sldId="429"/>
        </pc:sldMkLst>
        <pc:spChg chg="mod">
          <ac:chgData name="Cooling, Chris" userId="6dcf99c9-2ba5-410a-8445-0893a3d1421f" providerId="ADAL" clId="{8C183C37-6B7E-40E2-8547-5D694AB320C7}" dt="2024-10-25T14:35:02.424" v="282"/>
          <ac:spMkLst>
            <pc:docMk/>
            <pc:sldMk cId="440286946" sldId="429"/>
            <ac:spMk id="2" creationId="{6F5D226D-AEEE-9CAD-EC6D-58B1E3EBB257}"/>
          </ac:spMkLst>
        </pc:spChg>
        <pc:spChg chg="mod">
          <ac:chgData name="Cooling, Chris" userId="6dcf99c9-2ba5-410a-8445-0893a3d1421f" providerId="ADAL" clId="{8C183C37-6B7E-40E2-8547-5D694AB320C7}" dt="2024-10-25T14:35:12.855" v="284" actId="12"/>
          <ac:spMkLst>
            <pc:docMk/>
            <pc:sldMk cId="440286946" sldId="429"/>
            <ac:spMk id="3" creationId="{AE72B19A-BAEF-7DAE-DDC1-54394DA86691}"/>
          </ac:spMkLst>
        </pc:spChg>
        <pc:spChg chg="add mod">
          <ac:chgData name="Cooling, Chris" userId="6dcf99c9-2ba5-410a-8445-0893a3d1421f" providerId="ADAL" clId="{8C183C37-6B7E-40E2-8547-5D694AB320C7}" dt="2024-10-25T14:35:25.774" v="286" actId="1076"/>
          <ac:spMkLst>
            <pc:docMk/>
            <pc:sldMk cId="440286946" sldId="429"/>
            <ac:spMk id="4" creationId="{452FD99C-103A-FBF9-875D-4617BC993236}"/>
          </ac:spMkLst>
        </pc:spChg>
      </pc:sldChg>
      <pc:sldChg chg="addSp delSp modSp add mod modNotesTx">
        <pc:chgData name="Cooling, Chris" userId="6dcf99c9-2ba5-410a-8445-0893a3d1421f" providerId="ADAL" clId="{8C183C37-6B7E-40E2-8547-5D694AB320C7}" dt="2024-10-25T14:36:46.639" v="297"/>
        <pc:sldMkLst>
          <pc:docMk/>
          <pc:sldMk cId="3427201238" sldId="430"/>
        </pc:sldMkLst>
        <pc:spChg chg="mod">
          <ac:chgData name="Cooling, Chris" userId="6dcf99c9-2ba5-410a-8445-0893a3d1421f" providerId="ADAL" clId="{8C183C37-6B7E-40E2-8547-5D694AB320C7}" dt="2024-10-25T14:36:05.148" v="289"/>
          <ac:spMkLst>
            <pc:docMk/>
            <pc:sldMk cId="3427201238" sldId="430"/>
            <ac:spMk id="2" creationId="{6F5D226D-AEEE-9CAD-EC6D-58B1E3EBB257}"/>
          </ac:spMkLst>
        </pc:spChg>
        <pc:spChg chg="mod">
          <ac:chgData name="Cooling, Chris" userId="6dcf99c9-2ba5-410a-8445-0893a3d1421f" providerId="ADAL" clId="{8C183C37-6B7E-40E2-8547-5D694AB320C7}" dt="2024-10-25T14:36:24.939" v="293" actId="15"/>
          <ac:spMkLst>
            <pc:docMk/>
            <pc:sldMk cId="3427201238" sldId="430"/>
            <ac:spMk id="3" creationId="{AE72B19A-BAEF-7DAE-DDC1-54394DA86691}"/>
          </ac:spMkLst>
        </pc:spChg>
        <pc:spChg chg="del">
          <ac:chgData name="Cooling, Chris" userId="6dcf99c9-2ba5-410a-8445-0893a3d1421f" providerId="ADAL" clId="{8C183C37-6B7E-40E2-8547-5D694AB320C7}" dt="2024-10-25T14:36:34.741" v="294" actId="478"/>
          <ac:spMkLst>
            <pc:docMk/>
            <pc:sldMk cId="3427201238" sldId="430"/>
            <ac:spMk id="4" creationId="{452FD99C-103A-FBF9-875D-4617BC993236}"/>
          </ac:spMkLst>
        </pc:spChg>
        <pc:spChg chg="add mod">
          <ac:chgData name="Cooling, Chris" userId="6dcf99c9-2ba5-410a-8445-0893a3d1421f" providerId="ADAL" clId="{8C183C37-6B7E-40E2-8547-5D694AB320C7}" dt="2024-10-25T14:36:40.883" v="296" actId="1076"/>
          <ac:spMkLst>
            <pc:docMk/>
            <pc:sldMk cId="3427201238" sldId="430"/>
            <ac:spMk id="8" creationId="{887364C7-CBF7-AFB1-5EBA-04F733F62AFF}"/>
          </ac:spMkLst>
        </pc:spChg>
      </pc:sldChg>
      <pc:sldChg chg="modSp add mod modNotesTx">
        <pc:chgData name="Cooling, Chris" userId="6dcf99c9-2ba5-410a-8445-0893a3d1421f" providerId="ADAL" clId="{8C183C37-6B7E-40E2-8547-5D694AB320C7}" dt="2024-10-25T14:38:27.598" v="309" actId="15"/>
        <pc:sldMkLst>
          <pc:docMk/>
          <pc:sldMk cId="3924133401" sldId="431"/>
        </pc:sldMkLst>
        <pc:spChg chg="mod">
          <ac:chgData name="Cooling, Chris" userId="6dcf99c9-2ba5-410a-8445-0893a3d1421f" providerId="ADAL" clId="{8C183C37-6B7E-40E2-8547-5D694AB320C7}" dt="2024-10-25T14:37:05.858" v="299"/>
          <ac:spMkLst>
            <pc:docMk/>
            <pc:sldMk cId="3924133401" sldId="431"/>
            <ac:spMk id="2" creationId="{6F5D226D-AEEE-9CAD-EC6D-58B1E3EBB257}"/>
          </ac:spMkLst>
        </pc:spChg>
        <pc:spChg chg="mod">
          <ac:chgData name="Cooling, Chris" userId="6dcf99c9-2ba5-410a-8445-0893a3d1421f" providerId="ADAL" clId="{8C183C37-6B7E-40E2-8547-5D694AB320C7}" dt="2024-10-25T14:38:27.598" v="309" actId="15"/>
          <ac:spMkLst>
            <pc:docMk/>
            <pc:sldMk cId="3924133401" sldId="431"/>
            <ac:spMk id="3" creationId="{AE72B19A-BAEF-7DAE-DDC1-54394DA86691}"/>
          </ac:spMkLst>
        </pc:spChg>
      </pc:sldChg>
      <pc:sldChg chg="delSp modSp add del mod">
        <pc:chgData name="Cooling, Chris" userId="6dcf99c9-2ba5-410a-8445-0893a3d1421f" providerId="ADAL" clId="{8C183C37-6B7E-40E2-8547-5D694AB320C7}" dt="2024-10-25T14:39:01.682" v="310" actId="47"/>
        <pc:sldMkLst>
          <pc:docMk/>
          <pc:sldMk cId="1895183644" sldId="432"/>
        </pc:sldMkLst>
        <pc:spChg chg="mod">
          <ac:chgData name="Cooling, Chris" userId="6dcf99c9-2ba5-410a-8445-0893a3d1421f" providerId="ADAL" clId="{8C183C37-6B7E-40E2-8547-5D694AB320C7}" dt="2024-10-25T14:37:46.167" v="305"/>
          <ac:spMkLst>
            <pc:docMk/>
            <pc:sldMk cId="1895183644" sldId="432"/>
            <ac:spMk id="2" creationId="{6F5D226D-AEEE-9CAD-EC6D-58B1E3EBB257}"/>
          </ac:spMkLst>
        </pc:spChg>
        <pc:spChg chg="del">
          <ac:chgData name="Cooling, Chris" userId="6dcf99c9-2ba5-410a-8445-0893a3d1421f" providerId="ADAL" clId="{8C183C37-6B7E-40E2-8547-5D694AB320C7}" dt="2024-10-25T14:37:51.568" v="306" actId="478"/>
          <ac:spMkLst>
            <pc:docMk/>
            <pc:sldMk cId="1895183644" sldId="432"/>
            <ac:spMk id="8" creationId="{887364C7-CBF7-AFB1-5EBA-04F733F62AFF}"/>
          </ac:spMkLst>
        </pc:spChg>
      </pc:sldChg>
      <pc:sldChg chg="delSp modSp add mod modNotesTx">
        <pc:chgData name="Cooling, Chris" userId="6dcf99c9-2ba5-410a-8445-0893a3d1421f" providerId="ADAL" clId="{8C183C37-6B7E-40E2-8547-5D694AB320C7}" dt="2024-10-25T14:39:35.013" v="315"/>
        <pc:sldMkLst>
          <pc:docMk/>
          <pc:sldMk cId="3530954581" sldId="432"/>
        </pc:sldMkLst>
        <pc:spChg chg="mod">
          <ac:chgData name="Cooling, Chris" userId="6dcf99c9-2ba5-410a-8445-0893a3d1421f" providerId="ADAL" clId="{8C183C37-6B7E-40E2-8547-5D694AB320C7}" dt="2024-10-25T14:39:22.358" v="312"/>
          <ac:spMkLst>
            <pc:docMk/>
            <pc:sldMk cId="3530954581" sldId="432"/>
            <ac:spMk id="2" creationId="{6F5D226D-AEEE-9CAD-EC6D-58B1E3EBB257}"/>
          </ac:spMkLst>
        </pc:spChg>
        <pc:spChg chg="mod">
          <ac:chgData name="Cooling, Chris" userId="6dcf99c9-2ba5-410a-8445-0893a3d1421f" providerId="ADAL" clId="{8C183C37-6B7E-40E2-8547-5D694AB320C7}" dt="2024-10-25T14:39:30.748" v="314"/>
          <ac:spMkLst>
            <pc:docMk/>
            <pc:sldMk cId="3530954581" sldId="432"/>
            <ac:spMk id="3" creationId="{AE72B19A-BAEF-7DAE-DDC1-54394DA86691}"/>
          </ac:spMkLst>
        </pc:spChg>
        <pc:spChg chg="del">
          <ac:chgData name="Cooling, Chris" userId="6dcf99c9-2ba5-410a-8445-0893a3d1421f" providerId="ADAL" clId="{8C183C37-6B7E-40E2-8547-5D694AB320C7}" dt="2024-10-25T14:39:25.601" v="313" actId="478"/>
          <ac:spMkLst>
            <pc:docMk/>
            <pc:sldMk cId="3530954581" sldId="432"/>
            <ac:spMk id="8" creationId="{887364C7-CBF7-AFB1-5EBA-04F733F62AFF}"/>
          </ac:spMkLst>
        </pc:spChg>
      </pc:sldChg>
      <pc:sldChg chg="addSp modSp add mod modNotesTx">
        <pc:chgData name="Cooling, Chris" userId="6dcf99c9-2ba5-410a-8445-0893a3d1421f" providerId="ADAL" clId="{8C183C37-6B7E-40E2-8547-5D694AB320C7}" dt="2024-10-25T14:40:54.648" v="323" actId="1076"/>
        <pc:sldMkLst>
          <pc:docMk/>
          <pc:sldMk cId="4232310399" sldId="433"/>
        </pc:sldMkLst>
        <pc:spChg chg="mod">
          <ac:chgData name="Cooling, Chris" userId="6dcf99c9-2ba5-410a-8445-0893a3d1421f" providerId="ADAL" clId="{8C183C37-6B7E-40E2-8547-5D694AB320C7}" dt="2024-10-25T14:39:57.697" v="318" actId="12"/>
          <ac:spMkLst>
            <pc:docMk/>
            <pc:sldMk cId="4232310399" sldId="433"/>
            <ac:spMk id="3" creationId="{AE72B19A-BAEF-7DAE-DDC1-54394DA86691}"/>
          </ac:spMkLst>
        </pc:spChg>
        <pc:spChg chg="add mod">
          <ac:chgData name="Cooling, Chris" userId="6dcf99c9-2ba5-410a-8445-0893a3d1421f" providerId="ADAL" clId="{8C183C37-6B7E-40E2-8547-5D694AB320C7}" dt="2024-10-25T14:40:54.648" v="323" actId="1076"/>
          <ac:spMkLst>
            <pc:docMk/>
            <pc:sldMk cId="4232310399" sldId="433"/>
            <ac:spMk id="4" creationId="{D7C4DA86-9C4E-2221-F012-9B6B888D7EDA}"/>
          </ac:spMkLst>
        </pc:spChg>
      </pc:sldChg>
      <pc:sldChg chg="delSp modSp add mod modNotesTx">
        <pc:chgData name="Cooling, Chris" userId="6dcf99c9-2ba5-410a-8445-0893a3d1421f" providerId="ADAL" clId="{8C183C37-6B7E-40E2-8547-5D694AB320C7}" dt="2024-10-25T14:42:18.718" v="341"/>
        <pc:sldMkLst>
          <pc:docMk/>
          <pc:sldMk cId="3844608033" sldId="434"/>
        </pc:sldMkLst>
        <pc:spChg chg="mod">
          <ac:chgData name="Cooling, Chris" userId="6dcf99c9-2ba5-410a-8445-0893a3d1421f" providerId="ADAL" clId="{8C183C37-6B7E-40E2-8547-5D694AB320C7}" dt="2024-10-25T14:41:12.433" v="335" actId="20577"/>
          <ac:spMkLst>
            <pc:docMk/>
            <pc:sldMk cId="3844608033" sldId="434"/>
            <ac:spMk id="2" creationId="{6F5D226D-AEEE-9CAD-EC6D-58B1E3EBB257}"/>
          </ac:spMkLst>
        </pc:spChg>
        <pc:spChg chg="mod">
          <ac:chgData name="Cooling, Chris" userId="6dcf99c9-2ba5-410a-8445-0893a3d1421f" providerId="ADAL" clId="{8C183C37-6B7E-40E2-8547-5D694AB320C7}" dt="2024-10-25T14:41:23.733" v="338" actId="15"/>
          <ac:spMkLst>
            <pc:docMk/>
            <pc:sldMk cId="3844608033" sldId="434"/>
            <ac:spMk id="3" creationId="{AE72B19A-BAEF-7DAE-DDC1-54394DA86691}"/>
          </ac:spMkLst>
        </pc:spChg>
        <pc:spChg chg="del">
          <ac:chgData name="Cooling, Chris" userId="6dcf99c9-2ba5-410a-8445-0893a3d1421f" providerId="ADAL" clId="{8C183C37-6B7E-40E2-8547-5D694AB320C7}" dt="2024-10-25T14:41:43.942" v="340" actId="478"/>
          <ac:spMkLst>
            <pc:docMk/>
            <pc:sldMk cId="3844608033" sldId="434"/>
            <ac:spMk id="4" creationId="{D7C4DA86-9C4E-2221-F012-9B6B888D7EDA}"/>
          </ac:spMkLst>
        </pc:spChg>
      </pc:sldChg>
      <pc:sldChg chg="delSp modSp add mod">
        <pc:chgData name="Cooling, Chris" userId="6dcf99c9-2ba5-410a-8445-0893a3d1421f" providerId="ADAL" clId="{8C183C37-6B7E-40E2-8547-5D694AB320C7}" dt="2024-10-25T14:43:27.502" v="354" actId="15"/>
        <pc:sldMkLst>
          <pc:docMk/>
          <pc:sldMk cId="2504663500" sldId="435"/>
        </pc:sldMkLst>
        <pc:spChg chg="mod">
          <ac:chgData name="Cooling, Chris" userId="6dcf99c9-2ba5-410a-8445-0893a3d1421f" providerId="ADAL" clId="{8C183C37-6B7E-40E2-8547-5D694AB320C7}" dt="2024-10-25T14:42:28.348" v="349" actId="20577"/>
          <ac:spMkLst>
            <pc:docMk/>
            <pc:sldMk cId="2504663500" sldId="435"/>
            <ac:spMk id="2" creationId="{6F5D226D-AEEE-9CAD-EC6D-58B1E3EBB257}"/>
          </ac:spMkLst>
        </pc:spChg>
        <pc:spChg chg="mod">
          <ac:chgData name="Cooling, Chris" userId="6dcf99c9-2ba5-410a-8445-0893a3d1421f" providerId="ADAL" clId="{8C183C37-6B7E-40E2-8547-5D694AB320C7}" dt="2024-10-25T14:43:27.502" v="354" actId="15"/>
          <ac:spMkLst>
            <pc:docMk/>
            <pc:sldMk cId="2504663500" sldId="435"/>
            <ac:spMk id="3" creationId="{AE72B19A-BAEF-7DAE-DDC1-54394DA86691}"/>
          </ac:spMkLst>
        </pc:spChg>
        <pc:spChg chg="del">
          <ac:chgData name="Cooling, Chris" userId="6dcf99c9-2ba5-410a-8445-0893a3d1421f" providerId="ADAL" clId="{8C183C37-6B7E-40E2-8547-5D694AB320C7}" dt="2024-10-25T14:43:09.816" v="351" actId="478"/>
          <ac:spMkLst>
            <pc:docMk/>
            <pc:sldMk cId="2504663500" sldId="435"/>
            <ac:spMk id="4" creationId="{D7C4DA86-9C4E-2221-F012-9B6B888D7EDA}"/>
          </ac:spMkLst>
        </pc:spChg>
      </pc:sldChg>
      <pc:sldChg chg="modSp add mod">
        <pc:chgData name="Cooling, Chris" userId="6dcf99c9-2ba5-410a-8445-0893a3d1421f" providerId="ADAL" clId="{8C183C37-6B7E-40E2-8547-5D694AB320C7}" dt="2024-11-01T15:00:52.201" v="420" actId="20577"/>
        <pc:sldMkLst>
          <pc:docMk/>
          <pc:sldMk cId="3556050136" sldId="436"/>
        </pc:sldMkLst>
        <pc:spChg chg="mod">
          <ac:chgData name="Cooling, Chris" userId="6dcf99c9-2ba5-410a-8445-0893a3d1421f" providerId="ADAL" clId="{8C183C37-6B7E-40E2-8547-5D694AB320C7}" dt="2024-10-25T14:44:06.487" v="356"/>
          <ac:spMkLst>
            <pc:docMk/>
            <pc:sldMk cId="3556050136" sldId="436"/>
            <ac:spMk id="2" creationId="{6F5D226D-AEEE-9CAD-EC6D-58B1E3EBB257}"/>
          </ac:spMkLst>
        </pc:spChg>
        <pc:spChg chg="mod">
          <ac:chgData name="Cooling, Chris" userId="6dcf99c9-2ba5-410a-8445-0893a3d1421f" providerId="ADAL" clId="{8C183C37-6B7E-40E2-8547-5D694AB320C7}" dt="2024-11-01T15:00:52.201" v="420" actId="20577"/>
          <ac:spMkLst>
            <pc:docMk/>
            <pc:sldMk cId="3556050136" sldId="436"/>
            <ac:spMk id="3" creationId="{AE72B19A-BAEF-7DAE-DDC1-54394DA86691}"/>
          </ac:spMkLst>
        </pc:spChg>
      </pc:sldChg>
      <pc:sldChg chg="modSp add mod">
        <pc:chgData name="Cooling, Chris" userId="6dcf99c9-2ba5-410a-8445-0893a3d1421f" providerId="ADAL" clId="{8C183C37-6B7E-40E2-8547-5D694AB320C7}" dt="2024-11-01T15:01:00.614" v="425" actId="20577"/>
        <pc:sldMkLst>
          <pc:docMk/>
          <pc:sldMk cId="47953750" sldId="437"/>
        </pc:sldMkLst>
        <pc:spChg chg="mod">
          <ac:chgData name="Cooling, Chris" userId="6dcf99c9-2ba5-410a-8445-0893a3d1421f" providerId="ADAL" clId="{8C183C37-6B7E-40E2-8547-5D694AB320C7}" dt="2024-10-25T14:44:38.706" v="360"/>
          <ac:spMkLst>
            <pc:docMk/>
            <pc:sldMk cId="47953750" sldId="437"/>
            <ac:spMk id="2" creationId="{6F5D226D-AEEE-9CAD-EC6D-58B1E3EBB257}"/>
          </ac:spMkLst>
        </pc:spChg>
        <pc:spChg chg="mod">
          <ac:chgData name="Cooling, Chris" userId="6dcf99c9-2ba5-410a-8445-0893a3d1421f" providerId="ADAL" clId="{8C183C37-6B7E-40E2-8547-5D694AB320C7}" dt="2024-11-01T15:01:00.614" v="425" actId="20577"/>
          <ac:spMkLst>
            <pc:docMk/>
            <pc:sldMk cId="47953750" sldId="437"/>
            <ac:spMk id="3" creationId="{AE72B19A-BAEF-7DAE-DDC1-54394DA8669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E0D2A8-8F95-47C2-ABE1-A779F5A43C98}" type="datetimeFigureOut">
              <a:rPr lang="en-US" smtClean="0"/>
              <a:t>11/1/2024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7663E2-27CE-4C79-91D3-7F5C4262D57F}" type="slidenum">
              <a:rPr lang="en-US" smtClean="0"/>
              <a:t>‹#›</a:t>
            </a:fld>
            <a:endParaRPr lang="en-US"/>
          </a:p>
        </p:txBody>
      </p:sp>
    </p:spTree>
    <p:extLst>
      <p:ext uri="{BB962C8B-B14F-4D97-AF65-F5344CB8AC3E}">
        <p14:creationId xmlns:p14="http://schemas.microsoft.com/office/powerpoint/2010/main" val="1230559577"/>
      </p:ext>
    </p:extLst>
  </p:cSld>
  <p:clrMap bg1="lt1" tx1="dk1" bg2="lt2" tx2="dk2" accent1="accent1" accent2="accent2" accent3="accent3" accent4="accent4" accent5="accent5" accent6="accent6" hlink="hlink" folHlink="folHlink"/>
  <p:notesStyle>
    <a:lvl1pPr marL="0" algn="l" defTabSz="914353" rtl="0" eaLnBrk="1" latinLnBrk="0" hangingPunct="1">
      <a:defRPr sz="1200" kern="1200">
        <a:solidFill>
          <a:schemeClr val="tx1"/>
        </a:solidFill>
        <a:latin typeface="+mn-lt"/>
        <a:ea typeface="+mn-ea"/>
        <a:cs typeface="+mn-cs"/>
      </a:defRPr>
    </a:lvl1pPr>
    <a:lvl2pPr marL="457177" algn="l" defTabSz="914353" rtl="0" eaLnBrk="1" latinLnBrk="0" hangingPunct="1">
      <a:defRPr sz="1200" kern="1200">
        <a:solidFill>
          <a:schemeClr val="tx1"/>
        </a:solidFill>
        <a:latin typeface="+mn-lt"/>
        <a:ea typeface="+mn-ea"/>
        <a:cs typeface="+mn-cs"/>
      </a:defRPr>
    </a:lvl2pPr>
    <a:lvl3pPr marL="914353" algn="l" defTabSz="914353" rtl="0" eaLnBrk="1" latinLnBrk="0" hangingPunct="1">
      <a:defRPr sz="1200" kern="1200">
        <a:solidFill>
          <a:schemeClr val="tx1"/>
        </a:solidFill>
        <a:latin typeface="+mn-lt"/>
        <a:ea typeface="+mn-ea"/>
        <a:cs typeface="+mn-cs"/>
      </a:defRPr>
    </a:lvl3pPr>
    <a:lvl4pPr marL="1371530" algn="l" defTabSz="914353" rtl="0" eaLnBrk="1" latinLnBrk="0" hangingPunct="1">
      <a:defRPr sz="1200" kern="1200">
        <a:solidFill>
          <a:schemeClr val="tx1"/>
        </a:solidFill>
        <a:latin typeface="+mn-lt"/>
        <a:ea typeface="+mn-ea"/>
        <a:cs typeface="+mn-cs"/>
      </a:defRPr>
    </a:lvl4pPr>
    <a:lvl5pPr marL="1828706" algn="l" defTabSz="914353" rtl="0" eaLnBrk="1" latinLnBrk="0" hangingPunct="1">
      <a:defRPr sz="1200" kern="1200">
        <a:solidFill>
          <a:schemeClr val="tx1"/>
        </a:solidFill>
        <a:latin typeface="+mn-lt"/>
        <a:ea typeface="+mn-ea"/>
        <a:cs typeface="+mn-cs"/>
      </a:defRPr>
    </a:lvl5pPr>
    <a:lvl6pPr marL="2285883" algn="l" defTabSz="914353" rtl="0" eaLnBrk="1" latinLnBrk="0" hangingPunct="1">
      <a:defRPr sz="1200" kern="1200">
        <a:solidFill>
          <a:schemeClr val="tx1"/>
        </a:solidFill>
        <a:latin typeface="+mn-lt"/>
        <a:ea typeface="+mn-ea"/>
        <a:cs typeface="+mn-cs"/>
      </a:defRPr>
    </a:lvl6pPr>
    <a:lvl7pPr marL="2743060" algn="l" defTabSz="914353" rtl="0" eaLnBrk="1" latinLnBrk="0" hangingPunct="1">
      <a:defRPr sz="1200" kern="1200">
        <a:solidFill>
          <a:schemeClr val="tx1"/>
        </a:solidFill>
        <a:latin typeface="+mn-lt"/>
        <a:ea typeface="+mn-ea"/>
        <a:cs typeface="+mn-cs"/>
      </a:defRPr>
    </a:lvl7pPr>
    <a:lvl8pPr marL="3200236" algn="l" defTabSz="914353" rtl="0" eaLnBrk="1" latinLnBrk="0" hangingPunct="1">
      <a:defRPr sz="1200" kern="1200">
        <a:solidFill>
          <a:schemeClr val="tx1"/>
        </a:solidFill>
        <a:latin typeface="+mn-lt"/>
        <a:ea typeface="+mn-ea"/>
        <a:cs typeface="+mn-cs"/>
      </a:defRPr>
    </a:lvl8pPr>
    <a:lvl9pPr marL="3657413" algn="l" defTabSz="91435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a:t>
            </a:fld>
            <a:endParaRPr lang="en-US"/>
          </a:p>
        </p:txBody>
      </p:sp>
    </p:spTree>
    <p:extLst>
      <p:ext uri="{BB962C8B-B14F-4D97-AF65-F5344CB8AC3E}">
        <p14:creationId xmlns:p14="http://schemas.microsoft.com/office/powerpoint/2010/main" val="317630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Conda</a:t>
            </a:r>
            <a:r>
              <a:rPr lang="en-GB" dirty="0"/>
              <a:t> is a package manager bundled with Anaconda. It accesses packages stored in the Anaconda package index. Note that most popular packages will be available in all common package indexes.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Typing “</a:t>
            </a:r>
            <a:r>
              <a:rPr lang="en-GB" dirty="0" err="1"/>
              <a:t>conda</a:t>
            </a:r>
            <a:r>
              <a:rPr lang="en-GB" dirty="0"/>
              <a:t>” in an Anaconda terminal will display a list of available commands. The most common command you will need is “</a:t>
            </a:r>
            <a:r>
              <a:rPr lang="en-GB" dirty="0" err="1"/>
              <a:t>conda</a:t>
            </a:r>
            <a:r>
              <a:rPr lang="en-GB" dirty="0"/>
              <a:t> install” followed by the name of the package. This will install the named packaged in the active Python environment. Typing “</a:t>
            </a:r>
            <a:r>
              <a:rPr lang="en-GB" dirty="0" err="1"/>
              <a:t>conda</a:t>
            </a:r>
            <a:r>
              <a:rPr lang="en-GB" dirty="0"/>
              <a:t> uninstall” followed by the name of an installed package will uninstall it.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Demonstration: Activate an environment created in this session. Use the command “</a:t>
            </a:r>
            <a:r>
              <a:rPr lang="en-GB" dirty="0" err="1"/>
              <a:t>conda</a:t>
            </a:r>
            <a:r>
              <a:rPr lang="en-GB" dirty="0"/>
              <a:t> install </a:t>
            </a:r>
            <a:r>
              <a:rPr lang="en-GB" dirty="0" err="1"/>
              <a:t>numpy</a:t>
            </a:r>
            <a:r>
              <a:rPr lang="en-GB" dirty="0"/>
              <a:t>” to install </a:t>
            </a:r>
            <a:r>
              <a:rPr lang="en-GB" dirty="0" err="1"/>
              <a:t>numpy</a:t>
            </a:r>
            <a:r>
              <a:rPr lang="en-GB" dirty="0"/>
              <a:t>. Use the “</a:t>
            </a:r>
            <a:r>
              <a:rPr lang="en-GB" dirty="0" err="1"/>
              <a:t>conda</a:t>
            </a:r>
            <a:r>
              <a:rPr lang="en-GB" dirty="0"/>
              <a:t> uninstall </a:t>
            </a:r>
            <a:r>
              <a:rPr lang="en-GB" dirty="0" err="1"/>
              <a:t>numpy</a:t>
            </a:r>
            <a:r>
              <a:rPr lang="en-GB" dirty="0"/>
              <a:t>” command to uninstall it.</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13</a:t>
            </a:fld>
            <a:endParaRPr lang="en-US"/>
          </a:p>
        </p:txBody>
      </p:sp>
    </p:spTree>
    <p:extLst>
      <p:ext uri="{BB962C8B-B14F-4D97-AF65-F5344CB8AC3E}">
        <p14:creationId xmlns:p14="http://schemas.microsoft.com/office/powerpoint/2010/main" val="3121196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requirements file contains a list of required modules, referred to as dependencies for the current project by collecting the names and versions of all packages installed in the current environment. This can allow you to easily tell someone who will be working on or using your project how to set up an appropriate Python environment.</a:t>
            </a:r>
          </a:p>
          <a:p>
            <a:endParaRPr lang="en-GB" dirty="0"/>
          </a:p>
          <a:p>
            <a:r>
              <a:rPr lang="en-GB" dirty="0"/>
              <a:t>In pip, a requirements file can be generated by writing “pip3 freeze &gt;” and then the path to the requirements file you want to create. In </a:t>
            </a:r>
            <a:r>
              <a:rPr lang="en-GB" dirty="0" err="1"/>
              <a:t>conda</a:t>
            </a:r>
            <a:r>
              <a:rPr lang="en-GB" dirty="0"/>
              <a:t>, use the command “</a:t>
            </a:r>
            <a:r>
              <a:rPr lang="en-GB" dirty="0" err="1"/>
              <a:t>conda</a:t>
            </a:r>
            <a:r>
              <a:rPr lang="en-GB" dirty="0"/>
              <a:t> list –e &gt;” and then the path to the requirements file you want to create. Note that Pip and Anaconda use different file formats for their requirements files, so you cannot simply create a requirements file in Pip to use in Anaconda or vice versa. Also note that this list will likely contain the names of packages you haven’t installed yourself, because they were installed automatically when the environment was created.</a:t>
            </a:r>
          </a:p>
          <a:p>
            <a:endParaRPr lang="en-GB" dirty="0"/>
          </a:p>
          <a:p>
            <a:r>
              <a:rPr lang="en-GB" dirty="0"/>
              <a:t>You can also manually create a requirements file, so long as you follow the syntax rules and know valid version numbers for each package.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Demonstration: Use the command “</a:t>
            </a:r>
            <a:r>
              <a:rPr lang="en-GB" sz="1200" dirty="0">
                <a:latin typeface="Courier New" panose="02070309020205020404" pitchFamily="49" charset="0"/>
                <a:cs typeface="Courier New" panose="02070309020205020404" pitchFamily="49" charset="0"/>
              </a:rPr>
              <a:t>pip3 freeze &gt; requirements_pip.txt” to create a pip requirements file using pip and open it. Use the command “</a:t>
            </a:r>
            <a:r>
              <a:rPr lang="en-GB" sz="1200" dirty="0" err="1">
                <a:latin typeface="Courier New" panose="02070309020205020404" pitchFamily="49" charset="0"/>
                <a:cs typeface="Courier New" panose="02070309020205020404" pitchFamily="49" charset="0"/>
              </a:rPr>
              <a:t>conda</a:t>
            </a:r>
            <a:r>
              <a:rPr lang="en-GB" sz="1200" dirty="0">
                <a:latin typeface="Courier New" panose="02070309020205020404" pitchFamily="49" charset="0"/>
                <a:cs typeface="Courier New" panose="02070309020205020404" pitchFamily="49" charset="0"/>
              </a:rPr>
              <a:t> list -e &gt; requirements_conda.txt” to create a </a:t>
            </a:r>
            <a:r>
              <a:rPr lang="en-GB" sz="1200" dirty="0" err="1">
                <a:latin typeface="Courier New" panose="02070309020205020404" pitchFamily="49" charset="0"/>
                <a:cs typeface="Courier New" panose="02070309020205020404" pitchFamily="49" charset="0"/>
              </a:rPr>
              <a:t>conda</a:t>
            </a:r>
            <a:r>
              <a:rPr lang="en-GB" sz="1200" dirty="0">
                <a:latin typeface="Courier New" panose="02070309020205020404" pitchFamily="49" charset="0"/>
                <a:cs typeface="Courier New" panose="02070309020205020404" pitchFamily="49" charset="0"/>
              </a:rPr>
              <a:t> requirements file and open it. Then delete it.</a:t>
            </a:r>
          </a:p>
        </p:txBody>
      </p:sp>
      <p:sp>
        <p:nvSpPr>
          <p:cNvPr id="4" name="Slide Number Placeholder 3"/>
          <p:cNvSpPr>
            <a:spLocks noGrp="1"/>
          </p:cNvSpPr>
          <p:nvPr>
            <p:ph type="sldNum" sz="quarter" idx="5"/>
          </p:nvPr>
        </p:nvSpPr>
        <p:spPr/>
        <p:txBody>
          <a:bodyPr/>
          <a:lstStyle/>
          <a:p>
            <a:fld id="{877663E2-27CE-4C79-91D3-7F5C4262D57F}" type="slidenum">
              <a:rPr lang="en-US" smtClean="0"/>
              <a:t>14</a:t>
            </a:fld>
            <a:endParaRPr lang="en-US"/>
          </a:p>
        </p:txBody>
      </p:sp>
    </p:spTree>
    <p:extLst>
      <p:ext uri="{BB962C8B-B14F-4D97-AF65-F5344CB8AC3E}">
        <p14:creationId xmlns:p14="http://schemas.microsoft.com/office/powerpoint/2010/main" val="2984699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Anaconda, you create a new environment managed by Anaconda with the command “</a:t>
            </a:r>
            <a:r>
              <a:rPr lang="en-GB" sz="1200" dirty="0" err="1">
                <a:latin typeface="Courier New" panose="02070309020205020404" pitchFamily="49" charset="0"/>
                <a:cs typeface="Courier New" panose="02070309020205020404" pitchFamily="49" charset="0"/>
              </a:rPr>
              <a:t>conda</a:t>
            </a:r>
            <a:r>
              <a:rPr lang="en-GB" sz="1200" dirty="0">
                <a:latin typeface="Courier New" panose="02070309020205020404" pitchFamily="49" charset="0"/>
                <a:cs typeface="Courier New" panose="02070309020205020404" pitchFamily="49" charset="0"/>
              </a:rPr>
              <a:t> create --name </a:t>
            </a:r>
            <a:r>
              <a:rPr lang="en-GB" sz="1200" dirty="0" err="1">
                <a:latin typeface="Courier New" panose="02070309020205020404" pitchFamily="49" charset="0"/>
                <a:cs typeface="Courier New" panose="02070309020205020404" pitchFamily="49" charset="0"/>
              </a:rPr>
              <a:t>env_name</a:t>
            </a:r>
            <a:r>
              <a:rPr lang="en-GB" sz="1200" dirty="0">
                <a:latin typeface="Courier New" panose="02070309020205020404" pitchFamily="49" charset="0"/>
                <a:cs typeface="Courier New" panose="02070309020205020404" pitchFamily="49" charset="0"/>
              </a:rPr>
              <a:t> –file” and then the path to the file you want to use. This will create a brand new environment with the specified packages installed.</a:t>
            </a:r>
          </a:p>
          <a:p>
            <a:endParaRPr lang="en-GB" sz="1200" dirty="0">
              <a:latin typeface="Courier New" panose="02070309020205020404" pitchFamily="49" charset="0"/>
              <a:cs typeface="Courier New" panose="02070309020205020404" pitchFamily="49" charset="0"/>
            </a:endParaRPr>
          </a:p>
          <a:p>
            <a:r>
              <a:rPr lang="en-GB" sz="1200" dirty="0">
                <a:latin typeface="Courier New" panose="02070309020205020404" pitchFamily="49" charset="0"/>
                <a:cs typeface="Courier New" panose="02070309020205020404" pitchFamily="49" charset="0"/>
              </a:rPr>
              <a:t>In pip, you can use the command “pip3 install – r” followed by the path to the requirements file. This will install all the packages named in the requirements file into the currently active environment. This does not create a new environment like the </a:t>
            </a:r>
            <a:r>
              <a:rPr lang="en-GB" sz="1200" dirty="0" err="1">
                <a:latin typeface="Courier New" panose="02070309020205020404" pitchFamily="49" charset="0"/>
                <a:cs typeface="Courier New" panose="02070309020205020404" pitchFamily="49" charset="0"/>
              </a:rPr>
              <a:t>conda</a:t>
            </a:r>
            <a:r>
              <a:rPr lang="en-GB" sz="1200" dirty="0">
                <a:latin typeface="Courier New" panose="02070309020205020404" pitchFamily="49" charset="0"/>
                <a:cs typeface="Courier New" panose="02070309020205020404" pitchFamily="49" charset="0"/>
              </a:rPr>
              <a:t> command but instead adds to an existing environment.</a:t>
            </a:r>
          </a:p>
          <a:p>
            <a:endParaRPr lang="en-GB" sz="1200" dirty="0">
              <a:latin typeface="Courier New" panose="02070309020205020404" pitchFamily="49" charset="0"/>
              <a:cs typeface="Courier New" panose="02070309020205020404" pitchFamily="49" charset="0"/>
            </a:endParaRPr>
          </a:p>
          <a:p>
            <a:r>
              <a:rPr lang="en-GB" sz="1200" dirty="0">
                <a:latin typeface="Courier New" panose="02070309020205020404" pitchFamily="49" charset="0"/>
                <a:cs typeface="Courier New" panose="02070309020205020404" pitchFamily="49" charset="0"/>
              </a:rPr>
              <a:t>Demonstration: Create a new </a:t>
            </a:r>
            <a:r>
              <a:rPr lang="en-GB" sz="1200" dirty="0" err="1">
                <a:latin typeface="Courier New" panose="02070309020205020404" pitchFamily="49" charset="0"/>
                <a:cs typeface="Courier New" panose="02070309020205020404" pitchFamily="49" charset="0"/>
              </a:rPr>
              <a:t>conda</a:t>
            </a:r>
            <a:r>
              <a:rPr lang="en-GB" sz="1200" dirty="0">
                <a:latin typeface="Courier New" panose="02070309020205020404" pitchFamily="49" charset="0"/>
                <a:cs typeface="Courier New" panose="02070309020205020404" pitchFamily="49" charset="0"/>
              </a:rPr>
              <a:t> environment using the requirements file generated in the previous example using the command “</a:t>
            </a:r>
            <a:r>
              <a:rPr lang="en-GB" sz="1200" dirty="0" err="1">
                <a:latin typeface="Courier New" panose="02070309020205020404" pitchFamily="49" charset="0"/>
                <a:cs typeface="Courier New" panose="02070309020205020404" pitchFamily="49" charset="0"/>
              </a:rPr>
              <a:t>conda</a:t>
            </a:r>
            <a:r>
              <a:rPr lang="en-GB" sz="1200" dirty="0">
                <a:latin typeface="Courier New" panose="02070309020205020404" pitchFamily="49" charset="0"/>
                <a:cs typeface="Courier New" panose="02070309020205020404" pitchFamily="49" charset="0"/>
              </a:rPr>
              <a:t> create –name </a:t>
            </a:r>
            <a:r>
              <a:rPr lang="en-GB" sz="1200" dirty="0" err="1">
                <a:latin typeface="Courier New" panose="02070309020205020404" pitchFamily="49" charset="0"/>
                <a:cs typeface="Courier New" panose="02070309020205020404" pitchFamily="49" charset="0"/>
              </a:rPr>
              <a:t>req</a:t>
            </a:r>
            <a:r>
              <a:rPr lang="en-GB" sz="1200" dirty="0">
                <a:latin typeface="Courier New" panose="02070309020205020404" pitchFamily="49" charset="0"/>
                <a:cs typeface="Courier New" panose="02070309020205020404" pitchFamily="49" charset="0"/>
              </a:rPr>
              <a:t> –file requirements_conda.txt </a:t>
            </a: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15</a:t>
            </a:fld>
            <a:endParaRPr lang="en-US"/>
          </a:p>
        </p:txBody>
      </p:sp>
    </p:spTree>
    <p:extLst>
      <p:ext uri="{BB962C8B-B14F-4D97-AF65-F5344CB8AC3E}">
        <p14:creationId xmlns:p14="http://schemas.microsoft.com/office/powerpoint/2010/main" val="1290054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Python “kernel” is an operating system process that runs Python code. It exists separately to the applications with a graphical user interface you use to write code. A single Python kernel may be active for a long time and will sit idle when no code is running. When using a Python kernel, it may run on your computer or hosted remotely on a server. Many applications can create a kernel.</a:t>
            </a:r>
          </a:p>
        </p:txBody>
      </p:sp>
      <p:sp>
        <p:nvSpPr>
          <p:cNvPr id="4" name="Slide Number Placeholder 3"/>
          <p:cNvSpPr>
            <a:spLocks noGrp="1"/>
          </p:cNvSpPr>
          <p:nvPr>
            <p:ph type="sldNum" sz="quarter" idx="5"/>
          </p:nvPr>
        </p:nvSpPr>
        <p:spPr/>
        <p:txBody>
          <a:bodyPr/>
          <a:lstStyle/>
          <a:p>
            <a:fld id="{877663E2-27CE-4C79-91D3-7F5C4262D57F}" type="slidenum">
              <a:rPr lang="en-US" smtClean="0"/>
              <a:t>17</a:t>
            </a:fld>
            <a:endParaRPr lang="en-US"/>
          </a:p>
        </p:txBody>
      </p:sp>
    </p:spTree>
    <p:extLst>
      <p:ext uri="{BB962C8B-B14F-4D97-AF65-F5344CB8AC3E}">
        <p14:creationId xmlns:p14="http://schemas.microsoft.com/office/powerpoint/2010/main" val="39835146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possible to open a Python kernel on the command line (such as the terminal in Linux or Mac, or the </a:t>
            </a:r>
            <a:r>
              <a:rPr lang="en-GB" dirty="0" err="1"/>
              <a:t>powerhsell</a:t>
            </a:r>
            <a:r>
              <a:rPr lang="en-GB" dirty="0"/>
              <a:t> or command prompt in Windows, or MCD.exe from within Anaconda) by typing “python”. Following this, further commands will be interpreted as individual Python commands. It’s possible to include indented blocks, such as “for” or “if” statements, using spaces to mark the level of indent. The indented blocks can e ended when a blank line is entered. However, this interface is cumbersome and difficult to use, and the code entered will not be saved to be re-used. Thus, this is only really useful for testing very short pieces of code – perhaps checking a module is installed and can be imported.</a:t>
            </a:r>
          </a:p>
          <a:p>
            <a:endParaRPr lang="en-GB" dirty="0"/>
          </a:p>
          <a:p>
            <a:r>
              <a:rPr lang="en-GB" dirty="0"/>
              <a:t>Demonstration: Open terminal. Type “python”. Type “print(“Hi”). Type “for </a:t>
            </a:r>
            <a:r>
              <a:rPr lang="en-GB" dirty="0" err="1"/>
              <a:t>i</a:t>
            </a:r>
            <a:r>
              <a:rPr lang="en-GB" dirty="0"/>
              <a:t> in range(5):”. Type “ print(</a:t>
            </a:r>
            <a:r>
              <a:rPr lang="en-GB" dirty="0" err="1"/>
              <a:t>i</a:t>
            </a:r>
            <a:r>
              <a:rPr lang="en-GB" dirty="0"/>
              <a:t>)” (note the space before “print”). Type “ print(“A”)”. Type “”.</a:t>
            </a:r>
          </a:p>
        </p:txBody>
      </p:sp>
      <p:sp>
        <p:nvSpPr>
          <p:cNvPr id="4" name="Slide Number Placeholder 3"/>
          <p:cNvSpPr>
            <a:spLocks noGrp="1"/>
          </p:cNvSpPr>
          <p:nvPr>
            <p:ph type="sldNum" sz="quarter" idx="5"/>
          </p:nvPr>
        </p:nvSpPr>
        <p:spPr/>
        <p:txBody>
          <a:bodyPr/>
          <a:lstStyle/>
          <a:p>
            <a:fld id="{877663E2-27CE-4C79-91D3-7F5C4262D57F}" type="slidenum">
              <a:rPr lang="en-US" smtClean="0"/>
              <a:t>18</a:t>
            </a:fld>
            <a:endParaRPr lang="en-US"/>
          </a:p>
        </p:txBody>
      </p:sp>
    </p:spTree>
    <p:extLst>
      <p:ext uri="{BB962C8B-B14F-4D97-AF65-F5344CB8AC3E}">
        <p14:creationId xmlns:p14="http://schemas.microsoft.com/office/powerpoint/2010/main" val="2159970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Jupyter notebooks are a type of file based around the JSON file format ad typically have the extension “.</a:t>
            </a:r>
            <a:r>
              <a:rPr lang="en-GB" dirty="0" err="1"/>
              <a:t>ipynb</a:t>
            </a:r>
            <a:r>
              <a:rPr lang="en-GB" dirty="0"/>
              <a:t>”. They are a series of cells containing either markdown code or Python code. Markdown cells contain static content that can flexibly display text, images, equations and so on. The Python cells may be individually run to execute the code they contain. Normally, when a Jupyter notebook is opened, a Python kernel is created and an interface for editing and running code is opened in the browser. There area variety of applications that can view, edit and run a Jupyter Notebook, including Anaconda which runs on your computer and Google </a:t>
            </a:r>
            <a:r>
              <a:rPr lang="en-GB" dirty="0" err="1"/>
              <a:t>Colab</a:t>
            </a:r>
            <a:r>
              <a:rPr lang="en-GB" dirty="0"/>
              <a:t>, which run remotely on Google’s servers.</a:t>
            </a:r>
            <a:br>
              <a:rPr lang="en-GB" dirty="0"/>
            </a:br>
            <a:br>
              <a:rPr lang="en-GB" dirty="0"/>
            </a:br>
            <a:r>
              <a:rPr lang="en-GB" dirty="0"/>
              <a:t>Demonstration (</a:t>
            </a:r>
            <a:r>
              <a:rPr lang="en-GB" dirty="0" err="1"/>
              <a:t>Colab</a:t>
            </a:r>
            <a:r>
              <a:rPr lang="en-GB" dirty="0"/>
              <a:t>): Search for “</a:t>
            </a:r>
            <a:r>
              <a:rPr lang="en-GB" dirty="0" err="1"/>
              <a:t>colab</a:t>
            </a:r>
            <a:r>
              <a:rPr lang="en-GB" dirty="0"/>
              <a:t>”. Open “Welcome to </a:t>
            </a:r>
            <a:r>
              <a:rPr lang="en-GB" dirty="0" err="1"/>
              <a:t>Colaboratory</a:t>
            </a:r>
            <a:r>
              <a:rPr lang="en-GB" dirty="0"/>
              <a:t> and run a code cell.</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Demonstration (Anaconda): Open Anaconda. Launch Jupyter Notebook. Open </a:t>
            </a:r>
            <a:r>
              <a:rPr lang="en-GB" dirty="0">
                <a:solidFill>
                  <a:schemeClr val="accent1"/>
                </a:solidFill>
              </a:rPr>
              <a:t>Examples/Notebooks/</a:t>
            </a:r>
            <a:r>
              <a:rPr lang="en-GB" dirty="0" err="1">
                <a:solidFill>
                  <a:schemeClr val="accent1"/>
                </a:solidFill>
              </a:rPr>
              <a:t>Sample.ipynb</a:t>
            </a:r>
            <a:r>
              <a:rPr lang="en-GB" dirty="0">
                <a:solidFill>
                  <a:schemeClr val="accent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1"/>
                </a:solidFill>
              </a:rPr>
              <a:t>It’s possible to include console commands by beginning the line with an exclamation mark. For instance, in the Notebook opened in Anaconda, we use the current python command to install </a:t>
            </a:r>
            <a:r>
              <a:rPr lang="en-GB" dirty="0" err="1">
                <a:solidFill>
                  <a:schemeClr val="accent1"/>
                </a:solidFill>
              </a:rPr>
              <a:t>numpy</a:t>
            </a:r>
            <a:r>
              <a:rPr lang="en-GB" dirty="0">
                <a:solidFill>
                  <a:schemeClr val="accent1"/>
                </a:solidFill>
              </a:rPr>
              <a:t> and matplotlib from within  Notebook. This particular use can be useful if you want to ship a notebook without a full Python environment, but this can be sued for all sorts of things. Commands beginning with a “$” are </a:t>
            </a:r>
            <a:r>
              <a:rPr lang="en-GB" dirty="0" err="1">
                <a:solidFill>
                  <a:schemeClr val="accent1"/>
                </a:solidFill>
              </a:rPr>
              <a:t>iPython</a:t>
            </a:r>
            <a:r>
              <a:rPr lang="en-GB" dirty="0">
                <a:solidFill>
                  <a:schemeClr val="accent1"/>
                </a:solidFill>
              </a:rPr>
              <a:t> commands. </a:t>
            </a:r>
            <a:r>
              <a:rPr lang="en-GB" dirty="0" err="1">
                <a:solidFill>
                  <a:schemeClr val="accent1"/>
                </a:solidFill>
              </a:rPr>
              <a:t>iPython</a:t>
            </a:r>
            <a:r>
              <a:rPr lang="en-GB" dirty="0">
                <a:solidFill>
                  <a:schemeClr val="accent1"/>
                </a:solidFill>
              </a:rPr>
              <a:t> is a particular type of Python run in Notebooks and contains some extra features. Command line commands and </a:t>
            </a:r>
            <a:r>
              <a:rPr lang="en-GB" dirty="0" err="1">
                <a:solidFill>
                  <a:schemeClr val="accent1"/>
                </a:solidFill>
              </a:rPr>
              <a:t>iPython</a:t>
            </a:r>
            <a:r>
              <a:rPr lang="en-GB" dirty="0">
                <a:solidFill>
                  <a:schemeClr val="accent1"/>
                </a:solidFill>
              </a:rPr>
              <a:t> calls are not available in normal Python. However, this extra functionality does not mean Jupyter Notebooks are always the way forward – they’re less portable as Jupyter Notebooks need to be run in a visual interface that isn’t always available, such as when running on a HPC cluster. They’re also a bit less modular as it’s harder work to spread code across multiple notebooks. However, you can import .</a:t>
            </a:r>
            <a:r>
              <a:rPr lang="en-GB" dirty="0" err="1">
                <a:solidFill>
                  <a:schemeClr val="accent1"/>
                </a:solidFill>
              </a:rPr>
              <a:t>py</a:t>
            </a:r>
            <a:r>
              <a:rPr lang="en-GB" dirty="0">
                <a:solidFill>
                  <a:schemeClr val="accent1"/>
                </a:solidFill>
              </a:rPr>
              <a:t> files into Jupyter Notebooks by writing “import” and then the name of a “.</a:t>
            </a:r>
            <a:r>
              <a:rPr lang="en-GB" dirty="0" err="1">
                <a:solidFill>
                  <a:schemeClr val="accent1"/>
                </a:solidFill>
              </a:rPr>
              <a:t>py</a:t>
            </a:r>
            <a:r>
              <a:rPr lang="en-GB" dirty="0">
                <a:solidFill>
                  <a:schemeClr val="accent1"/>
                </a:solidFill>
              </a:rPr>
              <a:t>” file in the same directory without the “.</a:t>
            </a:r>
            <a:r>
              <a:rPr lang="en-GB" dirty="0" err="1">
                <a:solidFill>
                  <a:schemeClr val="accent1"/>
                </a:solidFill>
              </a:rPr>
              <a:t>py</a:t>
            </a:r>
            <a:r>
              <a:rPr lang="en-GB" dirty="0">
                <a:solidFill>
                  <a:schemeClr val="accent1"/>
                </a:solidFill>
              </a:rPr>
              <a:t>” extension.</a:t>
            </a:r>
          </a:p>
        </p:txBody>
      </p:sp>
      <p:sp>
        <p:nvSpPr>
          <p:cNvPr id="4" name="Slide Number Placeholder 3"/>
          <p:cNvSpPr>
            <a:spLocks noGrp="1"/>
          </p:cNvSpPr>
          <p:nvPr>
            <p:ph type="sldNum" sz="quarter" idx="5"/>
          </p:nvPr>
        </p:nvSpPr>
        <p:spPr/>
        <p:txBody>
          <a:bodyPr/>
          <a:lstStyle/>
          <a:p>
            <a:fld id="{877663E2-27CE-4C79-91D3-7F5C4262D57F}" type="slidenum">
              <a:rPr lang="en-US" smtClean="0"/>
              <a:t>19</a:t>
            </a:fld>
            <a:endParaRPr lang="en-US"/>
          </a:p>
        </p:txBody>
      </p:sp>
    </p:spTree>
    <p:extLst>
      <p:ext uri="{BB962C8B-B14F-4D97-AF65-F5344CB8AC3E}">
        <p14:creationId xmlns:p14="http://schemas.microsoft.com/office/powerpoint/2010/main" val="1923397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Integrated Development Environments (IDEs) are applications which are designed to help write and run code. In general, this is what I recommend you use to write Python code due to a large collection of quality of life features ad the integrations of common tasks. There are several IDEs you could use and it’s possible to configure them to your work and taste. As a result, I’m not going to give you an extensive introduction, but will give a brief overview of a couple of features of Visual Studio Code, which is a common and powerful IDE.</a:t>
            </a:r>
          </a:p>
          <a:p>
            <a:endParaRPr lang="en-GB" dirty="0"/>
          </a:p>
          <a:p>
            <a:r>
              <a:rPr lang="en-GB" dirty="0"/>
              <a:t>Demonstration: Open VS Code and use “File&gt;Open Folder” open the directory containing the course materials. Open Examples/Command Line/file_1.py.</a:t>
            </a:r>
          </a:p>
          <a:p>
            <a:endParaRPr lang="en-GB" dirty="0"/>
          </a:p>
          <a:p>
            <a:r>
              <a:rPr lang="en-GB" dirty="0"/>
              <a:t>Don’t worry about the first10 lines or so for now – we’ll return to these later. Most IDEs are very modular and extendible, so you might have to install an extension to make it recognise the Python code. You might receive a prompt, or you can look for the “Extensions” button on the left.  This will allow you to install extra functionality specific to tasks or languages. For example, searching for Python will show a number of Python extensions. These provide features such as syntax highlighting, autocomplete, tooltips and enabling running and debugging within the IDE.</a:t>
            </a:r>
          </a:p>
          <a:p>
            <a:endParaRPr lang="en-GB" dirty="0"/>
          </a:p>
          <a:p>
            <a:r>
              <a:rPr lang="en-GB" dirty="0"/>
              <a:t>Note, at the bottom of the screen, the VS code tells us which Python environment is selected and we can change this by clicking on it. This doesn’t always work smoothly and some troubleshooting may sometimes be required. If we click the green triangle button, this will run the current Python code. This will create a Python kernel to run the code and display the results in a terminal which opens at the bottom of the IDE.</a:t>
            </a:r>
          </a:p>
          <a:p>
            <a:endParaRPr lang="en-GB" dirty="0"/>
          </a:p>
          <a:p>
            <a:r>
              <a:rPr lang="en-GB" dirty="0"/>
              <a:t>In addition to running code normally, it’s possible to use an IDE to do a debug run of a code. In VS Code click the “Run and Debug” button on the left. This will step through the code, pausing at “breakpoints”. In VS Code, the values of variables will also be displayed. This is very useful for checking how the code progresses, both in terms of the values of variables and the course the interpreter takes though the code. This can make it much easier to track down problems.</a:t>
            </a:r>
          </a:p>
          <a:p>
            <a:endParaRPr lang="en-GB" dirty="0"/>
          </a:p>
          <a:p>
            <a:r>
              <a:rPr lang="en-GB" dirty="0"/>
              <a:t>Demonstration: Still in Examples/Command Line/file_1.py. Add breakpoints by clicking next to the line numbers 13 (b = 1 + a) and 15 (a = b + 2). Red dots should appear. Open the debug and run tab on the left. Click “Run and Debug” and select “Python file”. Use the “play” control to step through the breakpoints. Observe the values of variables changing.</a:t>
            </a:r>
          </a:p>
        </p:txBody>
      </p:sp>
      <p:sp>
        <p:nvSpPr>
          <p:cNvPr id="4" name="Slide Number Placeholder 3"/>
          <p:cNvSpPr>
            <a:spLocks noGrp="1"/>
          </p:cNvSpPr>
          <p:nvPr>
            <p:ph type="sldNum" sz="quarter" idx="5"/>
          </p:nvPr>
        </p:nvSpPr>
        <p:spPr/>
        <p:txBody>
          <a:bodyPr/>
          <a:lstStyle/>
          <a:p>
            <a:fld id="{877663E2-27CE-4C79-91D3-7F5C4262D57F}" type="slidenum">
              <a:rPr lang="en-US" smtClean="0"/>
              <a:t>20</a:t>
            </a:fld>
            <a:endParaRPr lang="en-US"/>
          </a:p>
        </p:txBody>
      </p:sp>
    </p:spTree>
    <p:extLst>
      <p:ext uri="{BB962C8B-B14F-4D97-AF65-F5344CB8AC3E}">
        <p14:creationId xmlns:p14="http://schemas.microsoft.com/office/powerpoint/2010/main" val="6333177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Python files can be run from the command line. This can be the terminal in Mac/Linux, Windows PowerShell or command prompt, or an Anaconda terminal. In many cases, these command lines can be opened from within a IDE. If you’ve already got an IDE open, this is a convenient place to run files from.</a:t>
            </a:r>
          </a:p>
          <a:p>
            <a:endParaRPr lang="en-GB" dirty="0"/>
          </a:p>
          <a:p>
            <a:r>
              <a:rPr lang="en-GB" dirty="0"/>
              <a:t>To run a file, simply type “python” followed by the name of the file.</a:t>
            </a:r>
          </a:p>
          <a:p>
            <a:endParaRPr lang="en-GB" dirty="0"/>
          </a:p>
          <a:p>
            <a:r>
              <a:rPr lang="en-GB" dirty="0"/>
              <a:t>Demonstration: Within VS Code, create a new terminal (if one isn’t open already) by clicking “Terminal&gt;New Terminal”. If necessary write “cd Exercise/Command Line”. Write “python file_1.py” to run the script.</a:t>
            </a:r>
          </a:p>
        </p:txBody>
      </p:sp>
      <p:sp>
        <p:nvSpPr>
          <p:cNvPr id="4" name="Slide Number Placeholder 3"/>
          <p:cNvSpPr>
            <a:spLocks noGrp="1"/>
          </p:cNvSpPr>
          <p:nvPr>
            <p:ph type="sldNum" sz="quarter" idx="5"/>
          </p:nvPr>
        </p:nvSpPr>
        <p:spPr/>
        <p:txBody>
          <a:bodyPr/>
          <a:lstStyle/>
          <a:p>
            <a:fld id="{877663E2-27CE-4C79-91D3-7F5C4262D57F}" type="slidenum">
              <a:rPr lang="en-US" smtClean="0"/>
              <a:t>21</a:t>
            </a:fld>
            <a:endParaRPr lang="en-US"/>
          </a:p>
        </p:txBody>
      </p:sp>
    </p:spTree>
    <p:extLst>
      <p:ext uri="{BB962C8B-B14F-4D97-AF65-F5344CB8AC3E}">
        <p14:creationId xmlns:p14="http://schemas.microsoft.com/office/powerpoint/2010/main" val="19208783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Demonstration: Run Examples/Command Line/python file_1.py and observe the name of __name__ printed is “__main__”. Run Examples/Command Line/python file_2.py and observe file_1.py now has the name “file_1” and file_2.py has the name “__main__”.</a:t>
            </a:r>
          </a:p>
        </p:txBody>
      </p:sp>
      <p:sp>
        <p:nvSpPr>
          <p:cNvPr id="4" name="Slide Number Placeholder 3"/>
          <p:cNvSpPr>
            <a:spLocks noGrp="1"/>
          </p:cNvSpPr>
          <p:nvPr>
            <p:ph type="sldNum" sz="quarter" idx="5"/>
          </p:nvPr>
        </p:nvSpPr>
        <p:spPr/>
        <p:txBody>
          <a:bodyPr/>
          <a:lstStyle/>
          <a:p>
            <a:fld id="{877663E2-27CE-4C79-91D3-7F5C4262D57F}" type="slidenum">
              <a:rPr lang="en-US" smtClean="0"/>
              <a:t>22</a:t>
            </a:fld>
            <a:endParaRPr lang="en-US"/>
          </a:p>
        </p:txBody>
      </p:sp>
    </p:spTree>
    <p:extLst>
      <p:ext uri="{BB962C8B-B14F-4D97-AF65-F5344CB8AC3E}">
        <p14:creationId xmlns:p14="http://schemas.microsoft.com/office/powerpoint/2010/main" val="29514187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Demonstration: Run Examples/Command Line/python file_1.py and observe the name of __name__ printed is “__main__”. Run Examples/Command Line/python file_2.py and observe file_1.py now has the name “file_1” and file_2.py has the name “__main__”.</a:t>
            </a:r>
          </a:p>
        </p:txBody>
      </p:sp>
      <p:sp>
        <p:nvSpPr>
          <p:cNvPr id="4" name="Slide Number Placeholder 3"/>
          <p:cNvSpPr>
            <a:spLocks noGrp="1"/>
          </p:cNvSpPr>
          <p:nvPr>
            <p:ph type="sldNum" sz="quarter" idx="5"/>
          </p:nvPr>
        </p:nvSpPr>
        <p:spPr/>
        <p:txBody>
          <a:bodyPr/>
          <a:lstStyle/>
          <a:p>
            <a:fld id="{877663E2-27CE-4C79-91D3-7F5C4262D57F}" type="slidenum">
              <a:rPr lang="en-US" smtClean="0"/>
              <a:t>23</a:t>
            </a:fld>
            <a:endParaRPr lang="en-US"/>
          </a:p>
        </p:txBody>
      </p:sp>
    </p:spTree>
    <p:extLst>
      <p:ext uri="{BB962C8B-B14F-4D97-AF65-F5344CB8AC3E}">
        <p14:creationId xmlns:p14="http://schemas.microsoft.com/office/powerpoint/2010/main" val="3974198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install a version of Python on your computer. This can be a standalone Python program, or installed and managed by another program such as Anaconda. A specific instance of Python is known as an installation and you may have multiple installations of Python on your computer at once. Each installation will be a particular version of Python such as 3.9 or 2.7. Successive versions of Python have added more functionality. You can see what version of Python is currently active in your system by typing “python –version”. </a:t>
            </a:r>
          </a:p>
          <a:p>
            <a:endParaRPr lang="en-GB" dirty="0"/>
          </a:p>
          <a:p>
            <a:r>
              <a:rPr lang="en-GB" dirty="0"/>
              <a:t>Python 2 and Python 3 are two major iterations of the Python language. Although Python 2 is still actively in use in some places, this is largely for legacy reasons. Python 3 is a well-established language and should be the one you use unless you have a good reason not to.</a:t>
            </a:r>
          </a:p>
          <a:p>
            <a:endParaRPr lang="en-GB" dirty="0"/>
          </a:p>
          <a:p>
            <a:r>
              <a:rPr lang="en-GB" dirty="0"/>
              <a:t>A Python installation contains a Python interpreter which contains instructions for how Python source code should be interpreted according to the rules of the version of Python installed. It also contains a collection of libraries which contain what are known as “built-in” modules, such as the “math” module.</a:t>
            </a:r>
          </a:p>
        </p:txBody>
      </p:sp>
      <p:sp>
        <p:nvSpPr>
          <p:cNvPr id="4" name="Slide Number Placeholder 3"/>
          <p:cNvSpPr>
            <a:spLocks noGrp="1"/>
          </p:cNvSpPr>
          <p:nvPr>
            <p:ph type="sldNum" sz="quarter" idx="5"/>
          </p:nvPr>
        </p:nvSpPr>
        <p:spPr/>
        <p:txBody>
          <a:bodyPr/>
          <a:lstStyle/>
          <a:p>
            <a:fld id="{877663E2-27CE-4C79-91D3-7F5C4262D57F}" type="slidenum">
              <a:rPr lang="en-US" smtClean="0"/>
              <a:t>5</a:t>
            </a:fld>
            <a:endParaRPr lang="en-US"/>
          </a:p>
        </p:txBody>
      </p:sp>
    </p:spTree>
    <p:extLst>
      <p:ext uri="{BB962C8B-B14F-4D97-AF65-F5344CB8AC3E}">
        <p14:creationId xmlns:p14="http://schemas.microsoft.com/office/powerpoint/2010/main" val="6218731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idea of “flags” is common to many programs and Python is no exception. After writing the name of the program (in this case “python”) on the command line this can be followed by a series of words which modify how the program is run. Like many programs, in Python, this is in the form a hyphen followed by one or more letters. Multiple flags can be provided in a single invocation of Python by separating them with spaces.</a:t>
            </a:r>
          </a:p>
          <a:p>
            <a:endParaRPr lang="en-GB" dirty="0"/>
          </a:p>
          <a:p>
            <a:r>
              <a:rPr lang="en-GB" dirty="0"/>
              <a:t>The fact of flags are often niche in usage and useful for more advanced users, but we’re going to run through a few more accessible ones to demonstrate the concept.</a:t>
            </a:r>
          </a:p>
          <a:p>
            <a:endParaRPr lang="en-GB" dirty="0"/>
          </a:p>
          <a:p>
            <a:r>
              <a:rPr lang="en-GB" dirty="0"/>
              <a:t>Normally, when Python imports a file, it will compile into a bytecode file with the extension .</a:t>
            </a:r>
            <a:r>
              <a:rPr lang="en-GB" dirty="0" err="1"/>
              <a:t>pyc</a:t>
            </a:r>
            <a:r>
              <a:rPr lang="en-GB" dirty="0"/>
              <a:t> if this hasn’t already been done. Code from a .</a:t>
            </a:r>
            <a:r>
              <a:rPr lang="en-GB" dirty="0" err="1"/>
              <a:t>pyc</a:t>
            </a:r>
            <a:r>
              <a:rPr lang="en-GB" dirty="0"/>
              <a:t> file can be run faster than code from a .</a:t>
            </a:r>
            <a:r>
              <a:rPr lang="en-GB" dirty="0" err="1"/>
              <a:t>py</a:t>
            </a:r>
            <a:r>
              <a:rPr lang="en-GB" dirty="0"/>
              <a:t> file as a .</a:t>
            </a:r>
            <a:r>
              <a:rPr lang="en-GB" dirty="0" err="1"/>
              <a:t>py</a:t>
            </a:r>
            <a:r>
              <a:rPr lang="en-GB" dirty="0"/>
              <a:t> file must be interpreted directly from the inefficient human-readable source code as the code execution progresses However, the flag “-B” suppresses the creation of the .</a:t>
            </a:r>
            <a:r>
              <a:rPr lang="en-GB" dirty="0" err="1"/>
              <a:t>pyc</a:t>
            </a:r>
            <a:r>
              <a:rPr lang="en-GB" dirty="0"/>
              <a:t> file, instead forcing the code to be run directly from the .</a:t>
            </a:r>
            <a:r>
              <a:rPr lang="en-GB" dirty="0" err="1"/>
              <a:t>py</a:t>
            </a:r>
            <a:r>
              <a:rPr lang="en-GB" dirty="0"/>
              <a:t> file.</a:t>
            </a:r>
          </a:p>
          <a:p>
            <a:endParaRPr lang="en-GB" dirty="0"/>
          </a:p>
          <a:p>
            <a:r>
              <a:rPr lang="en-GB" dirty="0"/>
              <a:t>Demonstration: Change Directory into Examples/Flags. Type “python –B main_file.py”. Note the code will run without producing any .</a:t>
            </a:r>
            <a:r>
              <a:rPr lang="en-GB" dirty="0" err="1"/>
              <a:t>pyc</a:t>
            </a:r>
            <a:r>
              <a:rPr lang="en-GB" dirty="0"/>
              <a:t> files (the code will </a:t>
            </a:r>
            <a:r>
              <a:rPr lang="en-GB" dirty="0" err="1"/>
              <a:t>en</a:t>
            </a:r>
            <a:r>
              <a:rPr lang="en-GB" dirty="0"/>
              <a:t> with an error, but don’t worry about this right now). Now type “python main_file.py”. Note a folder named “__</a:t>
            </a:r>
            <a:r>
              <a:rPr lang="en-GB" dirty="0" err="1"/>
              <a:t>pycache</a:t>
            </a:r>
            <a:r>
              <a:rPr lang="en-GB" dirty="0"/>
              <a:t>__” will be created, containing a .</a:t>
            </a:r>
            <a:r>
              <a:rPr lang="en-GB" dirty="0" err="1"/>
              <a:t>pyc</a:t>
            </a:r>
            <a:r>
              <a:rPr lang="en-GB" dirty="0"/>
              <a:t> file relating to the quadratic.py file, which was imported from main_file.py.</a:t>
            </a:r>
          </a:p>
          <a:p>
            <a:endParaRPr lang="en-GB" dirty="0"/>
          </a:p>
          <a:p>
            <a:r>
              <a:rPr lang="en-GB" dirty="0"/>
              <a:t>When we ran the code before, it ended with an error as the assert statement on line 3 of quadratic.py was violated as x is less tan zero in </a:t>
            </a:r>
            <a:r>
              <a:rPr lang="en-GB" dirty="0" err="1"/>
              <a:t>th</a:t>
            </a:r>
            <a:r>
              <a:rPr lang="en-GB" dirty="0"/>
              <a:t> second call to quadratic in main_file.py. Assert statements like this can be useful when developing a code or for checking user inputs. They are included by writing the word “assert” then a bool expression in parentheses. If this expression is True, the code will progress, but if it is False, an </a:t>
            </a:r>
            <a:r>
              <a:rPr lang="en-GB" dirty="0" err="1"/>
              <a:t>AssertionError</a:t>
            </a:r>
            <a:r>
              <a:rPr lang="en-GB" dirty="0"/>
              <a:t> will be raised. However, they can be suppressed with the –O flag, which prevents assert statements and some other non-vital statements from being executed.</a:t>
            </a:r>
          </a:p>
          <a:p>
            <a:endParaRPr lang="en-GB" dirty="0"/>
          </a:p>
          <a:p>
            <a:r>
              <a:rPr lang="en-GB" dirty="0"/>
              <a:t>Demonstration: Type “python –O main_file.py”. Note the file executed without the </a:t>
            </a:r>
            <a:r>
              <a:rPr lang="en-GB" dirty="0" err="1"/>
              <a:t>AssertionError</a:t>
            </a:r>
            <a:r>
              <a:rPr lang="en-GB" dirty="0"/>
              <a:t> being raised and causing the code to end in a error.</a:t>
            </a:r>
          </a:p>
          <a:p>
            <a:endParaRPr lang="en-GB" dirty="0"/>
          </a:p>
          <a:p>
            <a:r>
              <a:rPr lang="en-GB" dirty="0"/>
              <a:t>Python normally does a lot of stuff silently behind the scenes when it is run. Adding the “-v” flag causes Python to print a log documenting many of these behind-the-scenes actions. This is normally most useful when something has gone wrong with the Python environment and more information on exactly what step goes wrong is helpful for debugging it and fixing it.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Demonstration: Type “python –v main_file.py”. Note the extra information appearing in the terminal.</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24</a:t>
            </a:fld>
            <a:endParaRPr lang="en-US"/>
          </a:p>
        </p:txBody>
      </p:sp>
    </p:spTree>
    <p:extLst>
      <p:ext uri="{BB962C8B-B14F-4D97-AF65-F5344CB8AC3E}">
        <p14:creationId xmlns:p14="http://schemas.microsoft.com/office/powerpoint/2010/main" val="31849126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example of a flag is the “-m” flag which is used to run code from an installed module whose name follows the “-m”. One particularly useful example is the “</a:t>
            </a:r>
            <a:r>
              <a:rPr lang="en-GB" dirty="0" err="1"/>
              <a:t>unittest</a:t>
            </a:r>
            <a:r>
              <a:rPr lang="en-GB" dirty="0"/>
              <a:t>” module, which allows pre-written tests to be automatically executed. This is an example of the vital software development practice of unit-testing, which allows continuous checking of whether a code is behaving as intended as it is developed. This becomes more and more useful as codes become bigger and more developers are involved.</a:t>
            </a:r>
          </a:p>
          <a:p>
            <a:endParaRPr lang="en-GB" dirty="0"/>
          </a:p>
          <a:p>
            <a:r>
              <a:rPr lang="en-GB" dirty="0"/>
              <a:t>We’re not going to dwell on the exact implementation details of the unit tests using the </a:t>
            </a:r>
            <a:r>
              <a:rPr lang="en-GB" dirty="0" err="1"/>
              <a:t>unittest</a:t>
            </a:r>
            <a:r>
              <a:rPr lang="en-GB" dirty="0"/>
              <a:t> module. Instead, we have a relatively simple example in the “Examples/Unit testing” directory. hypotenuse.py contains a piece of code designed to calculate the hypotenuse of a right-angled triangle given the lengths of the other two sides. test_hypotenuse.py contains a series of tests designed to test the code works as intended. We can activate the </a:t>
            </a:r>
            <a:r>
              <a:rPr lang="en-GB" dirty="0" err="1"/>
              <a:t>unittest</a:t>
            </a:r>
            <a:r>
              <a:rPr lang="en-GB" dirty="0"/>
              <a:t> module by writing “</a:t>
            </a:r>
            <a:r>
              <a:rPr lang="en-GB" sz="1200" dirty="0">
                <a:latin typeface="Courier New" panose="02070309020205020404" pitchFamily="49" charset="0"/>
                <a:cs typeface="Courier New" panose="02070309020205020404" pitchFamily="49" charset="0"/>
              </a:rPr>
              <a:t>python –m </a:t>
            </a:r>
            <a:r>
              <a:rPr lang="en-GB" sz="1200" dirty="0" err="1">
                <a:latin typeface="Courier New" panose="02070309020205020404" pitchFamily="49" charset="0"/>
                <a:cs typeface="Courier New" panose="02070309020205020404" pitchFamily="49" charset="0"/>
              </a:rPr>
              <a:t>unittest</a:t>
            </a:r>
            <a:r>
              <a:rPr lang="en-GB" sz="1200" dirty="0">
                <a:latin typeface="Courier New" panose="02070309020205020404" pitchFamily="49" charset="0"/>
                <a:cs typeface="Courier New" panose="02070309020205020404" pitchFamily="49" charset="0"/>
              </a:rPr>
              <a:t>” followed by the name of the script the tests are contained in – in this case “test_hypotenuse.py”.</a:t>
            </a:r>
            <a:endParaRPr lang="en-GB" dirty="0"/>
          </a:p>
          <a:p>
            <a:endParaRPr lang="en-GB" dirty="0"/>
          </a:p>
          <a:p>
            <a:r>
              <a:rPr lang="en-GB" dirty="0"/>
              <a:t>Demonstration: Change directory into “Examples/Unit testing” Type “python –m </a:t>
            </a:r>
            <a:r>
              <a:rPr lang="en-GB" dirty="0" err="1"/>
              <a:t>unittest</a:t>
            </a:r>
            <a:r>
              <a:rPr lang="en-GB" dirty="0"/>
              <a:t> test_hypotenuse.py”. You should see 4 tests have been run. One of them “</a:t>
            </a:r>
            <a:r>
              <a:rPr lang="en-GB" dirty="0" err="1"/>
              <a:t>test_negative_b</a:t>
            </a:r>
            <a:r>
              <a:rPr lang="en-GB" dirty="0"/>
              <a:t>” failed. Look in test_hypotenuse.py to see what this test is for. Then check hypotenuse.py to see what needs to be changed to fix it.</a:t>
            </a:r>
          </a:p>
        </p:txBody>
      </p:sp>
      <p:sp>
        <p:nvSpPr>
          <p:cNvPr id="4" name="Slide Number Placeholder 3"/>
          <p:cNvSpPr>
            <a:spLocks noGrp="1"/>
          </p:cNvSpPr>
          <p:nvPr>
            <p:ph type="sldNum" sz="quarter" idx="5"/>
          </p:nvPr>
        </p:nvSpPr>
        <p:spPr/>
        <p:txBody>
          <a:bodyPr/>
          <a:lstStyle/>
          <a:p>
            <a:fld id="{877663E2-27CE-4C79-91D3-7F5C4262D57F}" type="slidenum">
              <a:rPr lang="en-US" smtClean="0"/>
              <a:t>25</a:t>
            </a:fld>
            <a:endParaRPr lang="en-US"/>
          </a:p>
        </p:txBody>
      </p:sp>
    </p:spTree>
    <p:extLst>
      <p:ext uri="{BB962C8B-B14F-4D97-AF65-F5344CB8AC3E}">
        <p14:creationId xmlns:p14="http://schemas.microsoft.com/office/powerpoint/2010/main" val="34317133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Like many programs, Python produced two types of output. </a:t>
            </a:r>
            <a:r>
              <a:rPr lang="en-GB" dirty="0" err="1"/>
              <a:t>Stdout</a:t>
            </a:r>
            <a:r>
              <a:rPr lang="en-GB" dirty="0"/>
              <a:t> (standard output) is the output produced by print statements and other normal pieces of code. Stderr (standard error) is produced by errors, such as exception messages. If we’re running Python from the terminal, these two types of messages will both be printed in the terminal. However, sometimes, we want to store this output. Perhaps we’re running code on a remote machine, such as a HPC and we want to guarantee the output is available after the terminal session is closed. Perhaps we want to be able to search a large output for a particular string and this is easier done in a file than a terminal.</a:t>
            </a:r>
          </a:p>
          <a:p>
            <a:endParaRPr lang="en-GB" dirty="0"/>
          </a:p>
          <a:p>
            <a:r>
              <a:rPr lang="en-GB" dirty="0"/>
              <a:t>We can redirect </a:t>
            </a:r>
            <a:r>
              <a:rPr lang="en-GB" dirty="0" err="1"/>
              <a:t>stdout</a:t>
            </a:r>
            <a:r>
              <a:rPr lang="en-GB" dirty="0"/>
              <a:t> by writing “&gt;” then the name of the file to hold the output at the end of the command. We can redirect stderr by writing “2&gt;” then the name of the filename to hold the output at the end of the command. We may use neither, either or both of these commands.</a:t>
            </a:r>
          </a:p>
          <a:p>
            <a:endParaRPr lang="en-GB" dirty="0"/>
          </a:p>
          <a:p>
            <a:r>
              <a:rPr lang="en-GB" dirty="0"/>
              <a:t>Demonstration: Change directory into “Examples/Redirection”. Type “python redirection.py” to run the code with no redirection. Note the output appears in the terminal. Now type “python redirection.py &gt;out.txt 2&gt;err.txt”. Note the terminal doesn’t show the output anymore and it is instead recorded in out.txt and err.txt.</a:t>
            </a:r>
          </a:p>
        </p:txBody>
      </p:sp>
      <p:sp>
        <p:nvSpPr>
          <p:cNvPr id="4" name="Slide Number Placeholder 3"/>
          <p:cNvSpPr>
            <a:spLocks noGrp="1"/>
          </p:cNvSpPr>
          <p:nvPr>
            <p:ph type="sldNum" sz="quarter" idx="5"/>
          </p:nvPr>
        </p:nvSpPr>
        <p:spPr/>
        <p:txBody>
          <a:bodyPr/>
          <a:lstStyle/>
          <a:p>
            <a:fld id="{877663E2-27CE-4C79-91D3-7F5C4262D57F}" type="slidenum">
              <a:rPr lang="en-US" smtClean="0"/>
              <a:t>26</a:t>
            </a:fld>
            <a:endParaRPr lang="en-US"/>
          </a:p>
        </p:txBody>
      </p:sp>
    </p:spTree>
    <p:extLst>
      <p:ext uri="{BB962C8B-B14F-4D97-AF65-F5344CB8AC3E}">
        <p14:creationId xmlns:p14="http://schemas.microsoft.com/office/powerpoint/2010/main" val="13695776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Sample solution found in “Exercise Sample Solutions/Asserts and Redirection”. To run the .</a:t>
            </a:r>
            <a:r>
              <a:rPr lang="en-GB" dirty="0" err="1"/>
              <a:t>py</a:t>
            </a:r>
            <a:r>
              <a:rPr lang="en-GB" dirty="0"/>
              <a:t> file with the assert statement active, use “python file1.py”. To run it without the assert statement being active, use “python –O file1.py”. </a:t>
            </a:r>
          </a:p>
        </p:txBody>
      </p:sp>
      <p:sp>
        <p:nvSpPr>
          <p:cNvPr id="4" name="Slide Number Placeholder 3"/>
          <p:cNvSpPr>
            <a:spLocks noGrp="1"/>
          </p:cNvSpPr>
          <p:nvPr>
            <p:ph type="sldNum" sz="quarter" idx="5"/>
          </p:nvPr>
        </p:nvSpPr>
        <p:spPr/>
        <p:txBody>
          <a:bodyPr/>
          <a:lstStyle/>
          <a:p>
            <a:fld id="{877663E2-27CE-4C79-91D3-7F5C4262D57F}" type="slidenum">
              <a:rPr lang="en-US" smtClean="0"/>
              <a:t>27</a:t>
            </a:fld>
            <a:endParaRPr lang="en-US"/>
          </a:p>
        </p:txBody>
      </p:sp>
    </p:spTree>
    <p:extLst>
      <p:ext uri="{BB962C8B-B14F-4D97-AF65-F5344CB8AC3E}">
        <p14:creationId xmlns:p14="http://schemas.microsoft.com/office/powerpoint/2010/main" val="1093775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 additional notes.</a:t>
            </a:r>
          </a:p>
        </p:txBody>
      </p:sp>
      <p:sp>
        <p:nvSpPr>
          <p:cNvPr id="4" name="Slide Number Placeholder 3"/>
          <p:cNvSpPr>
            <a:spLocks noGrp="1"/>
          </p:cNvSpPr>
          <p:nvPr>
            <p:ph type="sldNum" sz="quarter" idx="5"/>
          </p:nvPr>
        </p:nvSpPr>
        <p:spPr/>
        <p:txBody>
          <a:bodyPr/>
          <a:lstStyle/>
          <a:p>
            <a:fld id="{877663E2-27CE-4C79-91D3-7F5C4262D57F}" type="slidenum">
              <a:rPr lang="en-US" smtClean="0"/>
              <a:t>28</a:t>
            </a:fld>
            <a:endParaRPr lang="en-US"/>
          </a:p>
        </p:txBody>
      </p:sp>
    </p:spTree>
    <p:extLst>
      <p:ext uri="{BB962C8B-B14F-4D97-AF65-F5344CB8AC3E}">
        <p14:creationId xmlns:p14="http://schemas.microsoft.com/office/powerpoint/2010/main" val="14549432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No additional notes.</a:t>
            </a:r>
          </a:p>
        </p:txBody>
      </p:sp>
      <p:sp>
        <p:nvSpPr>
          <p:cNvPr id="4" name="Slide Number Placeholder 3"/>
          <p:cNvSpPr>
            <a:spLocks noGrp="1"/>
          </p:cNvSpPr>
          <p:nvPr>
            <p:ph type="sldNum" sz="quarter" idx="5"/>
          </p:nvPr>
        </p:nvSpPr>
        <p:spPr/>
        <p:txBody>
          <a:bodyPr/>
          <a:lstStyle/>
          <a:p>
            <a:fld id="{877663E2-27CE-4C79-91D3-7F5C4262D57F}" type="slidenum">
              <a:rPr lang="en-US" smtClean="0"/>
              <a:t>29</a:t>
            </a:fld>
            <a:endParaRPr lang="en-US"/>
          </a:p>
        </p:txBody>
      </p:sp>
    </p:spTree>
    <p:extLst>
      <p:ext uri="{BB962C8B-B14F-4D97-AF65-F5344CB8AC3E}">
        <p14:creationId xmlns:p14="http://schemas.microsoft.com/office/powerpoint/2010/main" val="24348175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you have a way to specify information to your program each time it is run, you might be tempted to do this every time. However, this interface quickly becomes unwieldy as the amount of information specified grows. For large amounts of information, using one or more input files which are read and interpreted by the code is a good solution. In general, input files are easier to edit that a long list of command line arguments and you can preserve input options to use in future runs. In fact, by specifying the path to the input file as a command line argument, you can have several input files for different problems and choose which one you want to use at run time. This is a common and powerful way to combine command line arguments and input files.</a:t>
            </a:r>
          </a:p>
          <a:p>
            <a:endParaRPr lang="en-GB" dirty="0"/>
          </a:p>
          <a:p>
            <a:r>
              <a:rPr lang="en-GB" dirty="0"/>
              <a:t>We’re not going to go into detail on how to open, read and parse files in this course, but it is worth bearing in mind as a valid alternative.</a:t>
            </a:r>
          </a:p>
        </p:txBody>
      </p:sp>
      <p:sp>
        <p:nvSpPr>
          <p:cNvPr id="4" name="Slide Number Placeholder 3"/>
          <p:cNvSpPr>
            <a:spLocks noGrp="1"/>
          </p:cNvSpPr>
          <p:nvPr>
            <p:ph type="sldNum" sz="quarter" idx="5"/>
          </p:nvPr>
        </p:nvSpPr>
        <p:spPr/>
        <p:txBody>
          <a:bodyPr/>
          <a:lstStyle/>
          <a:p>
            <a:fld id="{877663E2-27CE-4C79-91D3-7F5C4262D57F}" type="slidenum">
              <a:rPr lang="en-US" smtClean="0"/>
              <a:t>30</a:t>
            </a:fld>
            <a:endParaRPr lang="en-US"/>
          </a:p>
        </p:txBody>
      </p:sp>
    </p:spTree>
    <p:extLst>
      <p:ext uri="{BB962C8B-B14F-4D97-AF65-F5344CB8AC3E}">
        <p14:creationId xmlns:p14="http://schemas.microsoft.com/office/powerpoint/2010/main" val="15339999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No additional notes.</a:t>
            </a:r>
          </a:p>
        </p:txBody>
      </p:sp>
      <p:sp>
        <p:nvSpPr>
          <p:cNvPr id="4" name="Slide Number Placeholder 3"/>
          <p:cNvSpPr>
            <a:spLocks noGrp="1"/>
          </p:cNvSpPr>
          <p:nvPr>
            <p:ph type="sldNum" sz="quarter" idx="5"/>
          </p:nvPr>
        </p:nvSpPr>
        <p:spPr/>
        <p:txBody>
          <a:bodyPr/>
          <a:lstStyle/>
          <a:p>
            <a:fld id="{877663E2-27CE-4C79-91D3-7F5C4262D57F}" type="slidenum">
              <a:rPr lang="en-US" smtClean="0"/>
              <a:t>31</a:t>
            </a:fld>
            <a:endParaRPr lang="en-US"/>
          </a:p>
        </p:txBody>
      </p:sp>
    </p:spTree>
    <p:extLst>
      <p:ext uri="{BB962C8B-B14F-4D97-AF65-F5344CB8AC3E}">
        <p14:creationId xmlns:p14="http://schemas.microsoft.com/office/powerpoint/2010/main" val="25240440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No additional notes.</a:t>
            </a:r>
          </a:p>
        </p:txBody>
      </p:sp>
      <p:sp>
        <p:nvSpPr>
          <p:cNvPr id="4" name="Slide Number Placeholder 3"/>
          <p:cNvSpPr>
            <a:spLocks noGrp="1"/>
          </p:cNvSpPr>
          <p:nvPr>
            <p:ph type="sldNum" sz="quarter" idx="5"/>
          </p:nvPr>
        </p:nvSpPr>
        <p:spPr/>
        <p:txBody>
          <a:bodyPr/>
          <a:lstStyle/>
          <a:p>
            <a:fld id="{877663E2-27CE-4C79-91D3-7F5C4262D57F}" type="slidenum">
              <a:rPr lang="en-US" smtClean="0"/>
              <a:t>32</a:t>
            </a:fld>
            <a:endParaRPr lang="en-US"/>
          </a:p>
        </p:txBody>
      </p:sp>
    </p:spTree>
    <p:extLst>
      <p:ext uri="{BB962C8B-B14F-4D97-AF65-F5344CB8AC3E}">
        <p14:creationId xmlns:p14="http://schemas.microsoft.com/office/powerpoint/2010/main" val="32890874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No additional notes.</a:t>
            </a:r>
          </a:p>
        </p:txBody>
      </p:sp>
      <p:sp>
        <p:nvSpPr>
          <p:cNvPr id="4" name="Slide Number Placeholder 3"/>
          <p:cNvSpPr>
            <a:spLocks noGrp="1"/>
          </p:cNvSpPr>
          <p:nvPr>
            <p:ph type="sldNum" sz="quarter" idx="5"/>
          </p:nvPr>
        </p:nvSpPr>
        <p:spPr/>
        <p:txBody>
          <a:bodyPr/>
          <a:lstStyle/>
          <a:p>
            <a:fld id="{877663E2-27CE-4C79-91D3-7F5C4262D57F}" type="slidenum">
              <a:rPr lang="en-US" smtClean="0"/>
              <a:t>33</a:t>
            </a:fld>
            <a:endParaRPr lang="en-US"/>
          </a:p>
        </p:txBody>
      </p:sp>
    </p:spTree>
    <p:extLst>
      <p:ext uri="{BB962C8B-B14F-4D97-AF65-F5344CB8AC3E}">
        <p14:creationId xmlns:p14="http://schemas.microsoft.com/office/powerpoint/2010/main" val="2312178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Standalone Python installation can be installed from the Python website. You can install several of these and they will be separate application within your computer. When installing Python applications, you may sometimes be asked if you want to add installations to the “path” of your computer. This is a list of directories held by the operating system of your computer which tells it where to look for programs. It can be difficult to give specific advice but, sometimes, having multiple installations of Python in your path can cause problems as components of different installations can be found when the code is running and they may not be compatible.</a:t>
            </a:r>
          </a:p>
          <a:p>
            <a:endParaRPr lang="en-GB" dirty="0"/>
          </a:p>
          <a:p>
            <a:r>
              <a:rPr lang="en-GB" dirty="0"/>
              <a:t>Python installations can be installed within the Anaconda application by opening the environment tab, clicking “Create”, selecting a version and giving it a name. It might take a minute or so to download and install the installation. You can have several installations installed at once and can switch between them by clicking on the installation. This typically avoids issues related to the path on your computer and so is a more reliable option if you have limited experience.</a:t>
            </a:r>
          </a:p>
          <a:p>
            <a:endParaRPr lang="en-GB" dirty="0"/>
          </a:p>
          <a:p>
            <a:r>
              <a:rPr lang="en-GB" dirty="0"/>
              <a:t>Demonstration: create a new installation in Anaconda using a recent version of Python.</a:t>
            </a:r>
          </a:p>
        </p:txBody>
      </p:sp>
      <p:sp>
        <p:nvSpPr>
          <p:cNvPr id="4" name="Slide Number Placeholder 3"/>
          <p:cNvSpPr>
            <a:spLocks noGrp="1"/>
          </p:cNvSpPr>
          <p:nvPr>
            <p:ph type="sldNum" sz="quarter" idx="5"/>
          </p:nvPr>
        </p:nvSpPr>
        <p:spPr/>
        <p:txBody>
          <a:bodyPr/>
          <a:lstStyle/>
          <a:p>
            <a:fld id="{877663E2-27CE-4C79-91D3-7F5C4262D57F}" type="slidenum">
              <a:rPr lang="en-US" smtClean="0"/>
              <a:t>6</a:t>
            </a:fld>
            <a:endParaRPr lang="en-US"/>
          </a:p>
        </p:txBody>
      </p:sp>
    </p:spTree>
    <p:extLst>
      <p:ext uri="{BB962C8B-B14F-4D97-AF65-F5344CB8AC3E}">
        <p14:creationId xmlns:p14="http://schemas.microsoft.com/office/powerpoint/2010/main" val="3070061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34</a:t>
            </a:fld>
            <a:endParaRPr lang="en-US"/>
          </a:p>
        </p:txBody>
      </p:sp>
    </p:spTree>
    <p:extLst>
      <p:ext uri="{BB962C8B-B14F-4D97-AF65-F5344CB8AC3E}">
        <p14:creationId xmlns:p14="http://schemas.microsoft.com/office/powerpoint/2010/main" val="3289103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Remove after </a:t>
            </a:r>
            <a:r>
              <a:rPr lang="en-GB"/>
              <a:t>PRES closes</a:t>
            </a:r>
          </a:p>
        </p:txBody>
      </p:sp>
      <p:sp>
        <p:nvSpPr>
          <p:cNvPr id="4" name="Slide Number Placeholder 3"/>
          <p:cNvSpPr>
            <a:spLocks noGrp="1"/>
          </p:cNvSpPr>
          <p:nvPr>
            <p:ph type="sldNum" sz="quarter" idx="5"/>
          </p:nvPr>
        </p:nvSpPr>
        <p:spPr/>
        <p:txBody>
          <a:bodyPr/>
          <a:lstStyle/>
          <a:p>
            <a:fld id="{877663E2-27CE-4C79-91D3-7F5C4262D57F}" type="slidenum">
              <a:rPr lang="en-US" smtClean="0"/>
              <a:t>35</a:t>
            </a:fld>
            <a:endParaRPr lang="en-US"/>
          </a:p>
        </p:txBody>
      </p:sp>
    </p:spTree>
    <p:extLst>
      <p:ext uri="{BB962C8B-B14F-4D97-AF65-F5344CB8AC3E}">
        <p14:creationId xmlns:p14="http://schemas.microsoft.com/office/powerpoint/2010/main" val="2593689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Python environment is an isolated installation of Python, including any packages that may have been installed. This can be useful for managing multiple projects which may have different dependencies in terms of the packages they use. This can be particularly useful when different packages require different versions of Python. This is particularly common for some older packages which only support Python 2.X.</a:t>
            </a:r>
          </a:p>
          <a:p>
            <a:endParaRPr lang="en-GB" dirty="0"/>
          </a:p>
          <a:p>
            <a:r>
              <a:rPr lang="en-GB" dirty="0"/>
              <a:t>This allows different environments for different projects with only the packages needed for that project installed. It also means , when starting a new project, you can use a newer version of Python, without having to force an upgrade of Python version for other projects, which could possibly break them.</a:t>
            </a:r>
          </a:p>
        </p:txBody>
      </p:sp>
      <p:sp>
        <p:nvSpPr>
          <p:cNvPr id="4" name="Slide Number Placeholder 3"/>
          <p:cNvSpPr>
            <a:spLocks noGrp="1"/>
          </p:cNvSpPr>
          <p:nvPr>
            <p:ph type="sldNum" sz="quarter" idx="5"/>
          </p:nvPr>
        </p:nvSpPr>
        <p:spPr/>
        <p:txBody>
          <a:bodyPr/>
          <a:lstStyle/>
          <a:p>
            <a:fld id="{877663E2-27CE-4C79-91D3-7F5C4262D57F}" type="slidenum">
              <a:rPr lang="en-US" smtClean="0"/>
              <a:t>7</a:t>
            </a:fld>
            <a:endParaRPr lang="en-US"/>
          </a:p>
        </p:txBody>
      </p:sp>
    </p:spTree>
    <p:extLst>
      <p:ext uri="{BB962C8B-B14F-4D97-AF65-F5344CB8AC3E}">
        <p14:creationId xmlns:p14="http://schemas.microsoft.com/office/powerpoint/2010/main" val="3884072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Anaconda, the different environments are listed in the “environment” tab. In fact, we’ve already seen these earlier when we installed a new version of Python. We can clone an existing environment using “Clone”. “Backup” creates a specification of the current environment as .</a:t>
            </a:r>
            <a:r>
              <a:rPr lang="en-GB" dirty="0" err="1"/>
              <a:t>yaml</a:t>
            </a:r>
            <a:r>
              <a:rPr lang="en-GB" dirty="0"/>
              <a:t> file (this is similar to a requirements file, which we’ll look at in more detail later). “Import” creates an environment from a .</a:t>
            </a:r>
            <a:r>
              <a:rPr lang="en-GB" dirty="0" err="1"/>
              <a:t>yaml</a:t>
            </a:r>
            <a:r>
              <a:rPr lang="en-GB" dirty="0"/>
              <a:t> file creates with the “Backup” button. “Remove” will delete the selected environment.</a:t>
            </a:r>
          </a:p>
          <a:p>
            <a:endParaRPr lang="en-GB" dirty="0"/>
          </a:p>
          <a:p>
            <a:r>
              <a:rPr lang="en-GB" dirty="0"/>
              <a:t>Demonstration: Create a new Python environment. Clone it. Back it up. Create another copy from the .</a:t>
            </a:r>
            <a:r>
              <a:rPr lang="en-GB" dirty="0" err="1"/>
              <a:t>yaml</a:t>
            </a:r>
            <a:r>
              <a:rPr lang="en-GB" dirty="0"/>
              <a:t>. Remove the copy created from the </a:t>
            </a:r>
            <a:r>
              <a:rPr lang="en-GB" dirty="0" err="1"/>
              <a:t>yaml</a:t>
            </a:r>
            <a:r>
              <a:rPr lang="en-GB" dirty="0"/>
              <a:t>.</a:t>
            </a:r>
          </a:p>
        </p:txBody>
      </p:sp>
      <p:sp>
        <p:nvSpPr>
          <p:cNvPr id="4" name="Slide Number Placeholder 3"/>
          <p:cNvSpPr>
            <a:spLocks noGrp="1"/>
          </p:cNvSpPr>
          <p:nvPr>
            <p:ph type="sldNum" sz="quarter" idx="5"/>
          </p:nvPr>
        </p:nvSpPr>
        <p:spPr/>
        <p:txBody>
          <a:bodyPr/>
          <a:lstStyle/>
          <a:p>
            <a:fld id="{877663E2-27CE-4C79-91D3-7F5C4262D57F}" type="slidenum">
              <a:rPr lang="en-US" smtClean="0"/>
              <a:t>8</a:t>
            </a:fld>
            <a:endParaRPr lang="en-US"/>
          </a:p>
        </p:txBody>
      </p:sp>
    </p:spTree>
    <p:extLst>
      <p:ext uri="{BB962C8B-B14F-4D97-AF65-F5344CB8AC3E}">
        <p14:creationId xmlns:p14="http://schemas.microsoft.com/office/powerpoint/2010/main" val="2042802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Venv</a:t>
            </a:r>
            <a:r>
              <a:rPr lang="en-GB" dirty="0"/>
              <a:t> is a Python modules which allows the creation of multiple “virtual environments” within a single Python installation. </a:t>
            </a:r>
            <a:r>
              <a:rPr lang="en-GB" sz="1200" dirty="0">
                <a:latin typeface="Courier New" panose="02070309020205020404" pitchFamily="49" charset="0"/>
                <a:cs typeface="Courier New" panose="02070309020205020404" pitchFamily="49" charset="0"/>
              </a:rPr>
              <a:t>We can use these virtual environments in a similar way to environments managed by Anaconda. As such, you will normally choose to use one method or the other, not both.</a:t>
            </a:r>
          </a:p>
          <a:p>
            <a:endParaRPr lang="en-GB" dirty="0"/>
          </a:p>
          <a:p>
            <a:r>
              <a:rPr lang="en-GB" dirty="0"/>
              <a:t>By writing “</a:t>
            </a:r>
            <a:r>
              <a:rPr lang="en-GB" sz="1200" dirty="0">
                <a:latin typeface="Courier New" panose="02070309020205020404" pitchFamily="49" charset="0"/>
                <a:cs typeface="Courier New" panose="02070309020205020404" pitchFamily="49" charset="0"/>
              </a:rPr>
              <a:t>python3 -m </a:t>
            </a:r>
            <a:r>
              <a:rPr lang="en-GB" sz="1200" dirty="0" err="1">
                <a:latin typeface="Courier New" panose="02070309020205020404" pitchFamily="49" charset="0"/>
                <a:cs typeface="Courier New" panose="02070309020205020404" pitchFamily="49" charset="0"/>
              </a:rPr>
              <a:t>venv</a:t>
            </a:r>
            <a:r>
              <a:rPr lang="en-GB" sz="1200" dirty="0">
                <a:latin typeface="Courier New" panose="02070309020205020404" pitchFamily="49" charset="0"/>
                <a:cs typeface="Courier New" panose="02070309020205020404" pitchFamily="49" charset="0"/>
              </a:rPr>
              <a:t> .\Exercises\</a:t>
            </a:r>
            <a:r>
              <a:rPr lang="en-GB" sz="1200" dirty="0" err="1">
                <a:latin typeface="Courier New" panose="02070309020205020404" pitchFamily="49" charset="0"/>
                <a:cs typeface="Courier New" panose="02070309020205020404" pitchFamily="49" charset="0"/>
              </a:rPr>
              <a:t>Example_environment</a:t>
            </a:r>
            <a:r>
              <a:rPr lang="en-GB" sz="1200" dirty="0">
                <a:latin typeface="Courier New" panose="02070309020205020404" pitchFamily="49" charset="0"/>
                <a:cs typeface="Courier New" panose="02070309020205020404" pitchFamily="49" charset="0"/>
              </a:rPr>
              <a:t>\”  we will create an environment that is stored inside the specified directory. Note that the slashes will need to be other way around in Mac and Linux due to the different convention of how slashes operate in Mac and Linux. This new environment will use the same version of Python as the currently active Python version. </a:t>
            </a:r>
          </a:p>
          <a:p>
            <a:r>
              <a:rPr lang="en-GB" sz="1200" dirty="0">
                <a:latin typeface="Courier New" panose="02070309020205020404" pitchFamily="49" charset="0"/>
                <a:cs typeface="Courier New" panose="02070309020205020404" pitchFamily="49" charset="0"/>
              </a:rPr>
              <a:t>To activate this new environment, different commands will be used dependent on whether you’re using Windows, or Apple or Linux. You should see the name of the directory in parentheses at the start of the command line, indicating that the environment is active. If we install modules they will be installed in this environment and if we run files it will use this environment. Regardless of operating system, typing “deactivate” will deactivate the virtual environment.</a:t>
            </a:r>
          </a:p>
          <a:p>
            <a:endParaRPr lang="en-GB" sz="1200" dirty="0">
              <a:latin typeface="Courier New" panose="02070309020205020404" pitchFamily="49" charset="0"/>
              <a:cs typeface="Courier New" panose="02070309020205020404" pitchFamily="49" charset="0"/>
            </a:endParaRPr>
          </a:p>
          <a:p>
            <a:r>
              <a:rPr lang="en-GB" sz="1200" dirty="0">
                <a:latin typeface="Courier New" panose="02070309020205020404" pitchFamily="49" charset="0"/>
                <a:cs typeface="Courier New" panose="02070309020205020404" pitchFamily="49" charset="0"/>
              </a:rPr>
              <a:t>Demonstration: Open up VS Code and open a command prompt terminal (check it’s command prompt not </a:t>
            </a:r>
            <a:r>
              <a:rPr lang="en-GB" sz="1200" dirty="0" err="1">
                <a:latin typeface="Courier New" panose="02070309020205020404" pitchFamily="49" charset="0"/>
                <a:cs typeface="Courier New" panose="02070309020205020404" pitchFamily="49" charset="0"/>
              </a:rPr>
              <a:t>Powershell</a:t>
            </a:r>
            <a:r>
              <a:rPr lang="en-GB" sz="1200" dirty="0">
                <a:latin typeface="Courier New" panose="02070309020205020404" pitchFamily="49" charset="0"/>
                <a:cs typeface="Courier New" panose="02070309020205020404" pitchFamily="49" charset="0"/>
              </a:rPr>
              <a:t>). Change directory into main directory of the course materials. Use the command “python3 -m </a:t>
            </a:r>
            <a:r>
              <a:rPr lang="en-GB" sz="1200" dirty="0" err="1">
                <a:latin typeface="Courier New" panose="02070309020205020404" pitchFamily="49" charset="0"/>
                <a:cs typeface="Courier New" panose="02070309020205020404" pitchFamily="49" charset="0"/>
              </a:rPr>
              <a:t>venv</a:t>
            </a:r>
            <a:r>
              <a:rPr lang="en-GB" sz="1200" dirty="0">
                <a:latin typeface="Courier New" panose="02070309020205020404" pitchFamily="49" charset="0"/>
                <a:cs typeface="Courier New" panose="02070309020205020404" pitchFamily="49" charset="0"/>
              </a:rPr>
              <a:t> .\Exercises\</a:t>
            </a:r>
            <a:r>
              <a:rPr lang="en-GB" sz="1200" dirty="0" err="1">
                <a:latin typeface="Courier New" panose="02070309020205020404" pitchFamily="49" charset="0"/>
                <a:cs typeface="Courier New" panose="02070309020205020404" pitchFamily="49" charset="0"/>
              </a:rPr>
              <a:t>Example_environment</a:t>
            </a:r>
            <a:r>
              <a:rPr lang="en-GB" sz="1200" dirty="0">
                <a:latin typeface="Courier New" panose="02070309020205020404" pitchFamily="49" charset="0"/>
                <a:cs typeface="Courier New" panose="02070309020205020404" pitchFamily="49" charset="0"/>
              </a:rPr>
              <a:t>\ “ to create a new environment. Use the command “</a:t>
            </a:r>
            <a:r>
              <a:rPr lang="fr-FR" dirty="0">
                <a:latin typeface="Courier New" panose="02070309020205020404" pitchFamily="49" charset="0"/>
                <a:cs typeface="Courier New" panose="02070309020205020404" pitchFamily="49" charset="0"/>
              </a:rPr>
              <a:t>.\</a:t>
            </a:r>
            <a:r>
              <a:rPr lang="fr-FR" dirty="0" err="1">
                <a:latin typeface="Courier New" panose="02070309020205020404" pitchFamily="49" charset="0"/>
                <a:cs typeface="Courier New" panose="02070309020205020404" pitchFamily="49" charset="0"/>
              </a:rPr>
              <a:t>Exercises</a:t>
            </a:r>
            <a:r>
              <a:rPr lang="fr-FR" dirty="0">
                <a:latin typeface="Courier New" panose="02070309020205020404" pitchFamily="49" charset="0"/>
                <a:cs typeface="Courier New" panose="02070309020205020404" pitchFamily="49" charset="0"/>
              </a:rPr>
              <a:t>\</a:t>
            </a:r>
            <a:r>
              <a:rPr lang="fr-FR" dirty="0" err="1">
                <a:latin typeface="Courier New" panose="02070309020205020404" pitchFamily="49" charset="0"/>
                <a:cs typeface="Courier New" panose="02070309020205020404" pitchFamily="49" charset="0"/>
              </a:rPr>
              <a:t>Example_environment</a:t>
            </a:r>
            <a:r>
              <a:rPr lang="fr-FR" dirty="0">
                <a:latin typeface="Courier New" panose="02070309020205020404" pitchFamily="49" charset="0"/>
                <a:cs typeface="Courier New" panose="02070309020205020404" pitchFamily="49" charset="0"/>
              </a:rPr>
              <a:t>\Scripts\activate.bat</a:t>
            </a:r>
            <a:r>
              <a:rPr lang="en-GB" dirty="0">
                <a:latin typeface="Courier New" panose="02070309020205020404" pitchFamily="49" charset="0"/>
                <a:cs typeface="Courier New" panose="02070309020205020404" pitchFamily="49" charset="0"/>
              </a:rPr>
              <a:t>” to activate it. Note the name of the directory in parentheses. Use the command “deactivate” to deactivate it.</a:t>
            </a: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9</a:t>
            </a:fld>
            <a:endParaRPr lang="en-US"/>
          </a:p>
        </p:txBody>
      </p:sp>
    </p:spTree>
    <p:extLst>
      <p:ext uri="{BB962C8B-B14F-4D97-AF65-F5344CB8AC3E}">
        <p14:creationId xmlns:p14="http://schemas.microsoft.com/office/powerpoint/2010/main" val="3585914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we move further, we’re going to take a little time to define some terms that we’ll be using.</a:t>
            </a:r>
          </a:p>
          <a:p>
            <a:endParaRPr lang="en-GB" dirty="0"/>
          </a:p>
          <a:p>
            <a:r>
              <a:rPr lang="en-GB" dirty="0"/>
              <a:t>A Python script is a plain text file which typically has the extension “.</a:t>
            </a:r>
            <a:r>
              <a:rPr lang="en-GB" dirty="0" err="1"/>
              <a:t>py</a:t>
            </a:r>
            <a:r>
              <a:rPr lang="en-GB" dirty="0"/>
              <a:t>”. This contains Python code and is designed to be able to be run directly. A “module” is also a “.</a:t>
            </a:r>
            <a:r>
              <a:rPr lang="en-GB" dirty="0" err="1"/>
              <a:t>py</a:t>
            </a:r>
            <a:r>
              <a:rPr lang="en-GB" dirty="0"/>
              <a:t>” file but it is not designed to be run directly, but instead may be accessed from other modules using the “import” statement. A script and a module are the same type of file, the distinction comes from their intended use rather than some technical difference.</a:t>
            </a:r>
          </a:p>
          <a:p>
            <a:endParaRPr lang="en-GB" dirty="0"/>
          </a:p>
          <a:p>
            <a:r>
              <a:rPr lang="en-GB" dirty="0"/>
              <a:t>A package is a collection of modules which typically has some kind of cohesive purpose.  This may be a collection of several files in a directory structure. Often a package will contain a file named “__init__.py”. This can contain code to be executed when the package is initialised but can also be empty. Its mere existence causes Python to treat the files in the package differently to normal modules. This prevents naming conflicts where directories within the module would otherwise hide modules loaded later in the initialisation process.</a:t>
            </a:r>
          </a:p>
          <a:p>
            <a:endParaRPr lang="en-GB" dirty="0"/>
          </a:p>
          <a:p>
            <a:r>
              <a:rPr lang="en-GB" dirty="0"/>
              <a:t>A library is a (sometimes large) collection of modules, such as matplotlib. The Python standard library is a collection of modules, such as the “math” module, which is included in a Python installation.</a:t>
            </a:r>
          </a:p>
        </p:txBody>
      </p:sp>
      <p:sp>
        <p:nvSpPr>
          <p:cNvPr id="4" name="Slide Number Placeholder 3"/>
          <p:cNvSpPr>
            <a:spLocks noGrp="1"/>
          </p:cNvSpPr>
          <p:nvPr>
            <p:ph type="sldNum" sz="quarter" idx="5"/>
          </p:nvPr>
        </p:nvSpPr>
        <p:spPr/>
        <p:txBody>
          <a:bodyPr/>
          <a:lstStyle/>
          <a:p>
            <a:fld id="{877663E2-27CE-4C79-91D3-7F5C4262D57F}" type="slidenum">
              <a:rPr lang="en-US" smtClean="0"/>
              <a:t>10</a:t>
            </a:fld>
            <a:endParaRPr lang="en-US"/>
          </a:p>
        </p:txBody>
      </p:sp>
    </p:spTree>
    <p:extLst>
      <p:ext uri="{BB962C8B-B14F-4D97-AF65-F5344CB8AC3E}">
        <p14:creationId xmlns:p14="http://schemas.microsoft.com/office/powerpoint/2010/main" val="14640208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package manager is a program used to install packages and libraries in the current Python environment which can then be used by any programs run using that environment. Packages managers are able to install packages registered in a package index. As you become a more advanced programmer, you may one day contribute to libraries stored in a package index.</a:t>
            </a:r>
          </a:p>
          <a:p>
            <a:endParaRPr lang="en-GB" dirty="0"/>
          </a:p>
          <a:p>
            <a:r>
              <a:rPr lang="en-GB"/>
              <a:t>Generally, package managers are the easiest and most convenient way to manages packages</a:t>
            </a: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11</a:t>
            </a:fld>
            <a:endParaRPr lang="en-US"/>
          </a:p>
        </p:txBody>
      </p:sp>
    </p:spTree>
    <p:extLst>
      <p:ext uri="{BB962C8B-B14F-4D97-AF65-F5344CB8AC3E}">
        <p14:creationId xmlns:p14="http://schemas.microsoft.com/office/powerpoint/2010/main" val="3805414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Pip is a package manager available in stand-alone Python installations and Anaconda that accesses modules stored in the </a:t>
            </a:r>
            <a:r>
              <a:rPr lang="en-GB" dirty="0" err="1"/>
              <a:t>PyPI</a:t>
            </a:r>
            <a:r>
              <a:rPr lang="en-GB" dirty="0"/>
              <a:t> package index. It is one of the most common and popular package managers.</a:t>
            </a:r>
          </a:p>
          <a:p>
            <a:endParaRPr lang="en-GB" dirty="0"/>
          </a:p>
          <a:p>
            <a:r>
              <a:rPr lang="en-GB" dirty="0"/>
              <a:t>Typing “pip3” into a terminal will display a list of available commands. Note that typing “pip” may also activate a version of Pip designed to work with Python 2. This may still work with Python 3, but you are largely better of using “pip3”.</a:t>
            </a:r>
          </a:p>
          <a:p>
            <a:endParaRPr lang="en-GB" dirty="0"/>
          </a:p>
          <a:p>
            <a:r>
              <a:rPr lang="en-GB" dirty="0"/>
              <a:t>The most common command you will need is “pip3 install” followed by the name of the package. This will install the named packaged in the active Python environment. Typing “pip3 uninstall” followed by the name of an installed package will uninstall it.</a:t>
            </a:r>
          </a:p>
          <a:p>
            <a:endParaRPr lang="en-GB" dirty="0"/>
          </a:p>
          <a:p>
            <a:r>
              <a:rPr lang="en-GB" dirty="0"/>
              <a:t>Demonstration: Activate an environment created in this session. Use the command “pip3 install </a:t>
            </a:r>
            <a:r>
              <a:rPr lang="en-GB" dirty="0" err="1"/>
              <a:t>numpy</a:t>
            </a:r>
            <a:r>
              <a:rPr lang="en-GB" dirty="0"/>
              <a:t>” to install </a:t>
            </a:r>
            <a:r>
              <a:rPr lang="en-GB" dirty="0" err="1"/>
              <a:t>numpy</a:t>
            </a:r>
            <a:r>
              <a:rPr lang="en-GB" dirty="0"/>
              <a:t>. Use the “pip3 uninstall </a:t>
            </a:r>
            <a:r>
              <a:rPr lang="en-GB" dirty="0" err="1"/>
              <a:t>numpy</a:t>
            </a:r>
            <a:r>
              <a:rPr lang="en-GB" dirty="0"/>
              <a:t>” command to uninstall it.</a:t>
            </a:r>
          </a:p>
        </p:txBody>
      </p:sp>
      <p:sp>
        <p:nvSpPr>
          <p:cNvPr id="4" name="Slide Number Placeholder 3"/>
          <p:cNvSpPr>
            <a:spLocks noGrp="1"/>
          </p:cNvSpPr>
          <p:nvPr>
            <p:ph type="sldNum" sz="quarter" idx="5"/>
          </p:nvPr>
        </p:nvSpPr>
        <p:spPr/>
        <p:txBody>
          <a:bodyPr/>
          <a:lstStyle/>
          <a:p>
            <a:fld id="{877663E2-27CE-4C79-91D3-7F5C4262D57F}" type="slidenum">
              <a:rPr lang="en-US" smtClean="0"/>
              <a:t>12</a:t>
            </a:fld>
            <a:endParaRPr lang="en-US"/>
          </a:p>
        </p:txBody>
      </p:sp>
    </p:spTree>
    <p:extLst>
      <p:ext uri="{BB962C8B-B14F-4D97-AF65-F5344CB8AC3E}">
        <p14:creationId xmlns:p14="http://schemas.microsoft.com/office/powerpoint/2010/main" val="9744339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3" name="Picture 2" descr="A group of women looking at a computer&#10;&#10;Description automatically generated">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43303334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3C856526-9870-44E3-9BF4-D7E9F048CE19}" type="datetime1">
              <a:rPr lang="en-GB" smtClean="0"/>
              <a:t>01/11/2024</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US"/>
              <a:t>Managing and Running Python Effectively</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317466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E2715DC3-E7CE-491C-B0F8-9FB0C1A9D971}" type="datetime1">
              <a:rPr lang="en-GB" smtClean="0"/>
              <a:t>01/11/2024</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US"/>
              <a:t>Managing and Running Python Effectively</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21846384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3E12C797-3D51-4532-86C6-808DD4FA685E}" type="datetime1">
              <a:rPr lang="en-GB" smtClean="0"/>
              <a:t>01/11/2024</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US"/>
              <a:t>Managing and Running Python Effectively</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68526107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27C69686-0FBF-4501-81F5-40C710430EB0}" type="datetime1">
              <a:rPr lang="en-GB" smtClean="0"/>
              <a:t>01/11/2024</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US"/>
              <a:t>Managing and Running Python Effectively</a:t>
            </a:r>
            <a:endParaRPr lang="en-GB"/>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903585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07F43393-4ECE-48F4-84E5-60E541CE8671}" type="datetime1">
              <a:rPr lang="en-GB" smtClean="0"/>
              <a:t>01/11/2024</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US"/>
              <a:t>Managing and Running Python Effectively</a:t>
            </a:r>
            <a:endParaRPr lang="en-GB"/>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201959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67519201-7190-4B7A-8C0C-58AEE0DC7430}" type="datetime1">
              <a:rPr lang="en-GB" smtClean="0"/>
              <a:t>01/11/2024</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US"/>
              <a:t>Managing and Running Python Effectively</a:t>
            </a:r>
            <a:endParaRPr lang="en-GB"/>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8074776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10623FC2-6830-4AE1-A246-5A56A4647077}" type="datetime1">
              <a:rPr lang="en-GB" smtClean="0"/>
              <a:t>01/11/2024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88475608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E8511495-6DAD-496D-8110-FBBD835BD3A9}" type="datetime1">
              <a:rPr lang="en-GB" smtClean="0"/>
              <a:t>01/11/2024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6866366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7C843B13-6A48-423F-B4AB-E1AF9D3CF21B}" type="datetime1">
              <a:rPr lang="en-GB" smtClean="0"/>
              <a:t>01/11/2024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53624803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Images and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56A83211-21A1-4A01-BFDD-83E69FB2A09E}" type="datetime1">
              <a:rPr lang="en-GB" smtClean="0"/>
              <a:t>01/11/2024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03706673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45953376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Images and Captions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4DB54F66-C1A0-4CAE-8B60-BA02AB871479}" type="datetime1">
              <a:rPr lang="en-GB" smtClean="0"/>
              <a:t>01/11/2024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6098037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mages and Captions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62D94E9C-946A-434F-8C97-5DAB74C4AB63}" type="datetime1">
              <a:rPr lang="en-GB" smtClean="0"/>
              <a:t>01/11/2024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6400"/>
              </a:buClr>
              <a:defRPr sz="1800"/>
            </a:lvl3pPr>
            <a:lvl4pPr rtl="0">
              <a:buClr>
                <a:srgbClr val="006400"/>
              </a:buClr>
              <a:defRPr sz="1800"/>
            </a:lvl4pPr>
            <a:lvl5pPr rtl="0">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81423154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72C46D22-C71B-464B-B075-EE6B5090E8AB}" type="datetime1">
              <a:rPr lang="en-GB" smtClean="0"/>
              <a:t>01/11/2024</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40393448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rge Tex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209E91A2-C31B-4762-B78F-5DF8A7B35BC5}" type="datetime1">
              <a:rPr lang="en-GB" smtClean="0"/>
              <a:t>01/11/2024</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2447539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Tex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78B7688D-A8DB-4F29-8933-5197E215CAB4}" type="datetime1">
              <a:rPr lang="en-GB" smtClean="0"/>
              <a:t>01/11/2024</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51801924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rge Text Blue">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025"/>
            <a:ext cx="9984000" cy="5934075"/>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lvl1pPr>
              <a:defRPr>
                <a:solidFill>
                  <a:schemeClr val="tx1"/>
                </a:solidFill>
              </a:defRPr>
            </a:lvl1pPr>
          </a:lstStyle>
          <a:p>
            <a:fld id="{568DD26D-53E9-4B0A-82DD-E320CE5DB387}" type="datetime1">
              <a:rPr lang="en-GB" smtClean="0"/>
              <a:t>01/11/2024</a:t>
            </a:fld>
            <a:endParaRPr lang="en-GB" dirty="0"/>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lvl1pPr>
              <a:defRPr>
                <a:solidFill>
                  <a:schemeClr val="tx1"/>
                </a:solidFill>
              </a:defRPr>
            </a:lvl1p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8" name="TextBox 7">
            <a:extLst>
              <a:ext uri="{FF2B5EF4-FFF2-40B4-BE49-F238E27FC236}">
                <a16:creationId xmlns:a16="http://schemas.microsoft.com/office/drawing/2014/main" id="{24A8D6E0-472D-9B14-F3A6-BC2F23E87040}"/>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Tree>
    <p:extLst>
      <p:ext uri="{BB962C8B-B14F-4D97-AF65-F5344CB8AC3E}">
        <p14:creationId xmlns:p14="http://schemas.microsoft.com/office/powerpoint/2010/main" val="146774957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C7C05D2C-BD15-49D3-9CFD-524456171BC3}" type="datetime1">
              <a:rPr lang="en-GB" smtClean="0"/>
              <a:t>01/11/2024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US"/>
              <a:t>Managing and Running Python Effectively</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221018807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C253D521-DAE9-4273-B02B-517ADBE95ADE}" type="datetime1">
              <a:rPr lang="en-GB" smtClean="0"/>
              <a:t>01/11/2024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US"/>
              <a:t>Managing and Running Python Effectively</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descr="A black and white image of two people&#10;&#10;Description automatically generated">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30" y="2321073"/>
            <a:ext cx="1786722" cy="1786722"/>
          </a:xfrm>
          <a:prstGeom prst="rect">
            <a:avLst/>
          </a:prstGeom>
        </p:spPr>
      </p:pic>
    </p:spTree>
    <p:extLst>
      <p:ext uri="{BB962C8B-B14F-4D97-AF65-F5344CB8AC3E}">
        <p14:creationId xmlns:p14="http://schemas.microsoft.com/office/powerpoint/2010/main" val="367399523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78AB5826-BEE2-45C6-9764-C15A939A56F1}" type="datetime1">
              <a:rPr lang="en-GB" smtClean="0"/>
              <a:t>01/11/2024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US"/>
              <a:t>Managing and Running Python Effectively</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619173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46D4065F-3461-422F-ADF2-C5E46AB7660A}" type="datetime1">
              <a:rPr lang="en-GB" smtClean="0"/>
              <a:t>01/11/2024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US"/>
              <a:t>Managing and Running Python Effectively</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69077928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4903557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4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0A51B3F2-99CF-4B38-92A9-D778481859B9}" type="datetime1">
              <a:rPr lang="en-GB" smtClean="0"/>
              <a:t>01/11/2024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US"/>
              <a:t>Managing and Running Python Effectively</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1554246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7337D3B9-C701-4DDA-9E3B-9063CFCE1FE3}" type="datetime1">
              <a:rPr lang="en-GB" smtClean="0"/>
              <a:t>01/11/2024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US"/>
              <a:t>Managing and Running Python Effectively</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861595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6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F30669BC-1E6C-456F-9CA0-8C943D622990}" type="datetime1">
              <a:rPr lang="en-GB" smtClean="0"/>
              <a:t>01/11/2024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US"/>
              <a:t>Managing and Running Python Effectively</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61524026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B2F6866C-8E19-471A-9A6F-4C602756F1BE}" type="datetime1">
              <a:rPr lang="en-GB" smtClean="0"/>
              <a:t>01/11/2024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lvl1pPr>
              <a:defRPr>
                <a:solidFill>
                  <a:schemeClr val="accent6"/>
                </a:solidFill>
              </a:defRPr>
            </a:lvl1pPr>
          </a:lstStyle>
          <a:p>
            <a:r>
              <a:rPr lang="en-GB" dirty="0"/>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3963589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28580FE4-FE19-4D27-B8DB-8640016E371F}" type="datetime1">
              <a:rPr lang="en-GB" smtClean="0"/>
              <a:t>01/11/2024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20639597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A8C8F83-EE5B-4025-9D10-F448FDC50D0F}" type="datetime1">
              <a:rPr lang="en-GB" smtClean="0"/>
              <a:t>01/11/2024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77332222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nd Four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428E635D-757E-46F7-95E1-EAB1541A0A2C}" type="datetime1">
              <a:rPr lang="en-GB" smtClean="0"/>
              <a:t>01/11/2024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46506536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Content and Four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06AAFD94-ADD6-4AE6-B350-670FB6E913BF}" type="datetime1">
              <a:rPr lang="en-GB" smtClean="0"/>
              <a:t>01/11/2024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875051"/>
          </a:xfrm>
        </p:spPr>
        <p:txBody>
          <a:bodyPr/>
          <a:lstStyle/>
          <a:p>
            <a:r>
              <a:rPr lang="en-GB"/>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29356906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Content and Four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AE44F9FF-0E64-435C-949E-AD1A43BD3775}" type="datetime1">
              <a:rPr lang="en-GB" smtClean="0"/>
              <a:t>01/11/2024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8632261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Content and Nine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01CB022-060A-4526-8B10-446AE09B5D04}" type="datetime1">
              <a:rPr lang="en-GB" smtClean="0"/>
              <a:t>01/11/2024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928214"/>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120070496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19689454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Content and Nine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27A19B55-A832-449A-80EA-F39FE39FAC92}" type="datetime1">
              <a:rPr lang="en-GB" smtClean="0"/>
              <a:t>01/11/2024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18878468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Content and Nine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67962411-75DB-4901-9DEA-DFA44055B622}" type="datetime1">
              <a:rPr lang="en-GB" smtClean="0"/>
              <a:t>01/11/2024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04135415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44718053-350F-43F2-8587-0DFE4F77979D}" type="datetime1">
              <a:rPr lang="en-GB" smtClean="0"/>
              <a:t>01/11/2024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133955305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8EAD178-8353-4240-A873-6C4203DAD423}" type="datetime1">
              <a:rPr lang="en-GB" smtClean="0"/>
              <a:t>01/11/2024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64018343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718CE987-E859-4E8A-A836-1BA2C4CFA032}" type="datetime1">
              <a:rPr lang="en-GB" smtClean="0"/>
              <a:t>01/11/2024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7450929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and Tex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D993A7F3-6028-4606-8533-AC5952F11625}" type="datetime1">
              <a:rPr lang="en-GB" smtClean="0"/>
              <a:t>01/11/2024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78587760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and Tex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0EE3FF68-F82B-417B-ACC9-A2050BEBACED}" type="datetime1">
              <a:rPr lang="en-GB" smtClean="0"/>
              <a:t>01/11/2024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424084216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and Tex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AF760619-BA02-4EED-AD43-EBD4CD5AF3CA}" type="datetime1">
              <a:rPr lang="en-GB" smtClean="0"/>
              <a:t>01/11/2024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6400"/>
              </a:buClr>
              <a:defRPr sz="1800"/>
            </a:lvl3pPr>
            <a:lvl4pPr>
              <a:buClr>
                <a:srgbClr val="006400"/>
              </a:buClr>
              <a:defRPr sz="1800"/>
            </a:lvl4pPr>
            <a:lvl5pPr>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78277818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32190DEC-A2EA-46FF-85E5-B66ECBC25D96}" type="datetime1">
              <a:rPr lang="en-GB" smtClean="0"/>
              <a:t>01/11/2024</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30675283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arge Image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98554488-E073-4628-8790-5E7014105AD0}" type="datetime1">
              <a:rPr lang="en-GB" smtClean="0"/>
              <a:t>01/11/2024</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1159915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78464863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arge Image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59BBD372-E042-4E6A-96E2-6865830247CB}" type="datetime1">
              <a:rPr lang="en-GB" smtClean="0"/>
              <a:t>01/11/2024</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285968501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1" y="3"/>
            <a:ext cx="12193489" cy="6857999"/>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96043340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End Slide Blue">
    <p:bg>
      <p:bgPr>
        <a:solidFill>
          <a:schemeClr val="tx1"/>
        </a:solidFill>
        <a:effectLst/>
      </p:bgPr>
    </p:bg>
    <p:spTree>
      <p:nvGrpSpPr>
        <p:cNvPr id="1" name=""/>
        <p:cNvGrpSpPr/>
        <p:nvPr/>
      </p:nvGrpSpPr>
      <p:grpSpPr>
        <a:xfrm>
          <a:off x="0" y="0"/>
          <a:ext cx="0" cy="0"/>
          <a:chOff x="0" y="0"/>
          <a:chExt cx="0" cy="0"/>
        </a:xfrm>
      </p:grpSpPr>
      <p:pic>
        <p:nvPicPr>
          <p:cNvPr id="12" name="Picture 11" descr="A green and black logo&#10;&#10;Description automatically generated">
            <a:extLst>
              <a:ext uri="{FF2B5EF4-FFF2-40B4-BE49-F238E27FC236}">
                <a16:creationId xmlns:a16="http://schemas.microsoft.com/office/drawing/2014/main" id="{98DBF964-2C27-A4D1-7AEE-2AE56263D67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0270" y="327819"/>
            <a:ext cx="11536293" cy="2212780"/>
          </a:xfrm>
          <a:prstGeom prst="rect">
            <a:avLst/>
          </a:prstGeom>
        </p:spPr>
      </p:pic>
    </p:spTree>
    <p:extLst>
      <p:ext uri="{BB962C8B-B14F-4D97-AF65-F5344CB8AC3E}">
        <p14:creationId xmlns:p14="http://schemas.microsoft.com/office/powerpoint/2010/main" val="425010597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losing Slide Blu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rgbClr val="98FB98"/>
                </a:solidFill>
              </a:defRPr>
            </a:lvl1pPr>
          </a:lstStyle>
          <a:p>
            <a:r>
              <a:rPr lang="en-GB" dirty="0"/>
              <a:t>Click to edit Master title style</a:t>
            </a:r>
          </a:p>
        </p:txBody>
      </p:sp>
      <p:pic>
        <p:nvPicPr>
          <p:cNvPr id="10" name="Picture 9">
            <a:extLst>
              <a:ext uri="{FF2B5EF4-FFF2-40B4-BE49-F238E27FC236}">
                <a16:creationId xmlns:a16="http://schemas.microsoft.com/office/drawing/2014/main" id="{C29DDF72-DF0B-FA74-2E07-D490692B3F0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38188" y="327819"/>
            <a:ext cx="3964683" cy="1097237"/>
          </a:xfrm>
          <a:prstGeom prst="rect">
            <a:avLst/>
          </a:prstGeom>
        </p:spPr>
      </p:pic>
    </p:spTree>
    <p:extLst>
      <p:ext uri="{BB962C8B-B14F-4D97-AF65-F5344CB8AC3E}">
        <p14:creationId xmlns:p14="http://schemas.microsoft.com/office/powerpoint/2010/main" val="300092682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1EE33CFB-924C-487D-AE6C-F81279D83EA2}" type="datetime1">
              <a:rPr lang="en-GB" smtClean="0"/>
              <a:t>01/11/2024</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rgbClr val="232333"/>
                </a:solidFill>
              </a:defRPr>
            </a:lvl1pPr>
            <a:lvl2pP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20848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4C872EF4-9550-4286-8C2F-D49A9A76E881}" type="datetime1">
              <a:rPr lang="en-GB" smtClean="0"/>
              <a:t>01/11/2024</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00FF7F"/>
              </a:buClr>
              <a:defRPr>
                <a:solidFill>
                  <a:srgbClr val="232333"/>
                </a:solidFill>
              </a:defRPr>
            </a:lvl1pPr>
            <a:lvl2pPr>
              <a:buClr>
                <a:srgbClr val="00FF7F"/>
              </a:buCl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96122023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Khaki">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C9077BD5-B19C-4C78-8A76-FC75812C6D12}" type="datetime1">
              <a:rPr lang="en-GB" smtClean="0"/>
              <a:t>01/11/2024</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232333"/>
              </a:buClr>
              <a:defRPr>
                <a:solidFill>
                  <a:srgbClr val="232333"/>
                </a:solidFill>
              </a:defRPr>
            </a:lvl1pPr>
            <a:lvl2pPr>
              <a:buClr>
                <a:srgbClr val="232333"/>
              </a:buClr>
              <a:defRPr>
                <a:solidFill>
                  <a:srgbClr val="232333"/>
                </a:solidFill>
              </a:defRPr>
            </a:lvl2pPr>
            <a:lvl3pPr>
              <a:buClr>
                <a:srgbClr val="232333"/>
              </a:buClr>
              <a:defRPr>
                <a:solidFill>
                  <a:srgbClr val="232333"/>
                </a:solidFill>
              </a:defRPr>
            </a:lvl3pPr>
            <a:lvl4pPr>
              <a:buClr>
                <a:srgbClr val="232333"/>
              </a:buClr>
              <a:defRPr>
                <a:solidFill>
                  <a:srgbClr val="232333"/>
                </a:solidFill>
              </a:defRPr>
            </a:lvl4pPr>
            <a:lvl5pPr>
              <a:buClr>
                <a:srgbClr val="232333"/>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34832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Blue">
    <p:bg>
      <p:bgPr>
        <a:solidFill>
          <a:srgbClr val="0064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238870"/>
            <a:ext cx="5163243" cy="3190130"/>
          </a:xfrm>
        </p:spPr>
        <p:txBody>
          <a:bodyPr/>
          <a:lstStyle>
            <a:lvl1pPr>
              <a:defRPr sz="6400">
                <a:solidFill>
                  <a:schemeClr val="bg1"/>
                </a:solidFill>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lvl1pPr>
              <a:defRPr>
                <a:solidFill>
                  <a:schemeClr val="bg1"/>
                </a:solidFill>
              </a:defRPr>
            </a:lvl1pPr>
          </a:lstStyle>
          <a:p>
            <a:fld id="{575C80E1-0151-4332-A139-266FE14E3417}" type="datetime1">
              <a:rPr lang="en-GB" smtClean="0"/>
              <a:t>01/11/2024</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lvl1pPr>
              <a:defRPr>
                <a:solidFill>
                  <a:schemeClr val="bg1"/>
                </a:solidFill>
              </a:defRPr>
            </a:lvl1pPr>
          </a:lstStyle>
          <a:p>
            <a:r>
              <a:rPr lang="en-US"/>
              <a:t>Managing and Running Python Effectively</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819"/>
            <a:ext cx="5777508" cy="3101183"/>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Box 7">
            <a:extLst>
              <a:ext uri="{FF2B5EF4-FFF2-40B4-BE49-F238E27FC236}">
                <a16:creationId xmlns:a16="http://schemas.microsoft.com/office/drawing/2014/main" id="{F9C35426-417C-E41E-5A03-5974D3C79A0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bg1"/>
                </a:solidFill>
                <a:latin typeface="+mj-lt"/>
              </a:rPr>
              <a:t>Imperial College London</a:t>
            </a:r>
          </a:p>
        </p:txBody>
      </p:sp>
    </p:spTree>
    <p:extLst>
      <p:ext uri="{BB962C8B-B14F-4D97-AF65-F5344CB8AC3E}">
        <p14:creationId xmlns:p14="http://schemas.microsoft.com/office/powerpoint/2010/main" val="75161828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0F4440-CEDC-0D92-E0D5-5C1E3B59B1DA}"/>
              </a:ext>
            </a:extLst>
          </p:cNvPr>
          <p:cNvSpPr>
            <a:spLocks noGrp="1"/>
          </p:cNvSpPr>
          <p:nvPr>
            <p:ph type="title"/>
          </p:nvPr>
        </p:nvSpPr>
        <p:spPr>
          <a:xfrm>
            <a:off x="325800" y="252000"/>
            <a:ext cx="11540763" cy="378044"/>
          </a:xfrm>
          <a:prstGeom prst="rect">
            <a:avLst/>
          </a:prstGeom>
        </p:spPr>
        <p:txBody>
          <a:bodyPr vert="horz" lIns="0" tIns="0" rIns="0" bIns="0" rtlCol="0" anchor="t">
            <a:noAutofit/>
          </a:bodyPr>
          <a:lstStyle/>
          <a:p>
            <a:r>
              <a:rPr lang="en-GB" dirty="0"/>
              <a:t>Click to edit Master title style</a:t>
            </a:r>
          </a:p>
        </p:txBody>
      </p:sp>
      <p:sp>
        <p:nvSpPr>
          <p:cNvPr id="3" name="Text Placeholder 2">
            <a:extLst>
              <a:ext uri="{FF2B5EF4-FFF2-40B4-BE49-F238E27FC236}">
                <a16:creationId xmlns:a16="http://schemas.microsoft.com/office/drawing/2014/main" id="{DBCA021F-8558-9528-DA3D-486CCDBEB58F}"/>
              </a:ext>
            </a:extLst>
          </p:cNvPr>
          <p:cNvSpPr>
            <a:spLocks noGrp="1"/>
          </p:cNvSpPr>
          <p:nvPr>
            <p:ph type="body" idx="1"/>
          </p:nvPr>
        </p:nvSpPr>
        <p:spPr>
          <a:xfrm>
            <a:off x="326232" y="1394619"/>
            <a:ext cx="11541025" cy="4866481"/>
          </a:xfrm>
          <a:prstGeom prst="rect">
            <a:avLst/>
          </a:prstGeom>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1CD1A8F0-AC4B-E4A0-94D0-99C4BFD973A7}"/>
              </a:ext>
            </a:extLst>
          </p:cNvPr>
          <p:cNvSpPr>
            <a:spLocks noGrp="1"/>
          </p:cNvSpPr>
          <p:nvPr>
            <p:ph type="dt" sz="half" idx="2"/>
          </p:nvPr>
        </p:nvSpPr>
        <p:spPr>
          <a:xfrm>
            <a:off x="10641349" y="6393702"/>
            <a:ext cx="1233647" cy="137270"/>
          </a:xfrm>
          <a:prstGeom prst="rect">
            <a:avLst/>
          </a:prstGeom>
        </p:spPr>
        <p:txBody>
          <a:bodyPr vert="horz" lIns="0" tIns="0" rIns="0" bIns="0" rtlCol="0" anchor="b">
            <a:noAutofit/>
          </a:bodyPr>
          <a:lstStyle>
            <a:lvl1pPr algn="r">
              <a:defRPr sz="850">
                <a:solidFill>
                  <a:srgbClr val="232333"/>
                </a:solidFill>
              </a:defRPr>
            </a:lvl1pPr>
          </a:lstStyle>
          <a:p>
            <a:fld id="{A8EE03A6-590E-402F-8243-84D04E2AE911}" type="datetime1">
              <a:rPr lang="en-GB" smtClean="0"/>
              <a:t>01/11/2024</a:t>
            </a:fld>
            <a:endParaRPr lang="en-GB" dirty="0"/>
          </a:p>
        </p:txBody>
      </p:sp>
      <p:sp>
        <p:nvSpPr>
          <p:cNvPr id="5" name="Footer Placeholder 4">
            <a:extLst>
              <a:ext uri="{FF2B5EF4-FFF2-40B4-BE49-F238E27FC236}">
                <a16:creationId xmlns:a16="http://schemas.microsoft.com/office/drawing/2014/main" id="{5EC0FC7A-298A-77A0-6596-56B0B3FD8C37}"/>
              </a:ext>
            </a:extLst>
          </p:cNvPr>
          <p:cNvSpPr>
            <a:spLocks noGrp="1"/>
          </p:cNvSpPr>
          <p:nvPr>
            <p:ph type="ftr" sz="quarter" idx="3"/>
          </p:nvPr>
        </p:nvSpPr>
        <p:spPr>
          <a:xfrm>
            <a:off x="1965261" y="6393702"/>
            <a:ext cx="3423452" cy="137272"/>
          </a:xfrm>
          <a:prstGeom prst="rect">
            <a:avLst/>
          </a:prstGeom>
        </p:spPr>
        <p:txBody>
          <a:bodyPr vert="horz" lIns="0" tIns="0" rIns="0" bIns="0" rtlCol="0" anchor="b">
            <a:noAutofit/>
          </a:bodyPr>
          <a:lstStyle>
            <a:lvl1pPr algn="l">
              <a:defRPr sz="850">
                <a:solidFill>
                  <a:srgbClr val="232333"/>
                </a:solidFill>
              </a:defRPr>
            </a:lvl1pPr>
          </a:lstStyle>
          <a:p>
            <a:r>
              <a:rPr lang="en-US"/>
              <a:t>Managing and Running Python Effectively</a:t>
            </a:r>
            <a:endParaRPr lang="en-GB" dirty="0"/>
          </a:p>
        </p:txBody>
      </p:sp>
      <p:sp>
        <p:nvSpPr>
          <p:cNvPr id="6" name="Slide Number Placeholder 5">
            <a:extLst>
              <a:ext uri="{FF2B5EF4-FFF2-40B4-BE49-F238E27FC236}">
                <a16:creationId xmlns:a16="http://schemas.microsoft.com/office/drawing/2014/main" id="{B4517C40-7EB7-0CFD-6F6C-54AE57DE17D5}"/>
              </a:ext>
            </a:extLst>
          </p:cNvPr>
          <p:cNvSpPr>
            <a:spLocks noGrp="1"/>
          </p:cNvSpPr>
          <p:nvPr>
            <p:ph type="sldNum" sz="quarter" idx="4"/>
          </p:nvPr>
        </p:nvSpPr>
        <p:spPr>
          <a:xfrm>
            <a:off x="5936755" y="6393702"/>
            <a:ext cx="318491" cy="137272"/>
          </a:xfrm>
          <a:prstGeom prst="rect">
            <a:avLst/>
          </a:prstGeom>
        </p:spPr>
        <p:txBody>
          <a:bodyPr vert="horz" lIns="0" tIns="0" rIns="0" bIns="0" rtlCol="0" anchor="b">
            <a:noAutofit/>
          </a:bodyPr>
          <a:lstStyle>
            <a:lvl1pPr algn="ctr">
              <a:defRPr sz="850" b="1">
                <a:solidFill>
                  <a:srgbClr val="232333"/>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D296CDD9-97E9-735B-8549-0F3AE3CCAC5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rgbClr val="232333"/>
                </a:solidFill>
                <a:latin typeface="+mj-lt"/>
              </a:rPr>
              <a:t>Imperial College London</a:t>
            </a:r>
          </a:p>
        </p:txBody>
      </p:sp>
    </p:spTree>
    <p:extLst>
      <p:ext uri="{BB962C8B-B14F-4D97-AF65-F5344CB8AC3E}">
        <p14:creationId xmlns:p14="http://schemas.microsoft.com/office/powerpoint/2010/main" val="1145082161"/>
      </p:ext>
    </p:extLst>
  </p:cSld>
  <p:clrMap bg1="lt1" tx1="dk1" bg2="lt2" tx2="dk2" accent1="accent1" accent2="accent2" accent3="accent3" accent4="accent4" accent5="accent5" accent6="accent6" hlink="hlink" folHlink="folHlink"/>
  <p:sldLayoutIdLst>
    <p:sldLayoutId id="2147483656" r:id="rId1"/>
    <p:sldLayoutId id="2147483715" r:id="rId2"/>
    <p:sldLayoutId id="2147483716" r:id="rId3"/>
    <p:sldLayoutId id="2147483717" r:id="rId4"/>
    <p:sldLayoutId id="2147483718" r:id="rId5"/>
    <p:sldLayoutId id="2147483658" r:id="rId6"/>
    <p:sldLayoutId id="2147483681" r:id="rId7"/>
    <p:sldLayoutId id="2147483682" r:id="rId8"/>
    <p:sldLayoutId id="2147483675" r:id="rId9"/>
    <p:sldLayoutId id="2147483650" r:id="rId10"/>
    <p:sldLayoutId id="2147483683" r:id="rId11"/>
    <p:sldLayoutId id="2147483684" r:id="rId12"/>
    <p:sldLayoutId id="2147483652" r:id="rId13"/>
    <p:sldLayoutId id="2147483685" r:id="rId14"/>
    <p:sldLayoutId id="2147483686" r:id="rId15"/>
    <p:sldLayoutId id="2147483659" r:id="rId16"/>
    <p:sldLayoutId id="2147483687" r:id="rId17"/>
    <p:sldLayoutId id="2147483688" r:id="rId18"/>
    <p:sldLayoutId id="2147483660" r:id="rId19"/>
    <p:sldLayoutId id="2147483689" r:id="rId20"/>
    <p:sldLayoutId id="2147483690" r:id="rId21"/>
    <p:sldLayoutId id="2147483677" r:id="rId22"/>
    <p:sldLayoutId id="2147483691" r:id="rId23"/>
    <p:sldLayoutId id="2147483692" r:id="rId24"/>
    <p:sldLayoutId id="2147483676" r:id="rId25"/>
    <p:sldLayoutId id="2147483721" r:id="rId26"/>
    <p:sldLayoutId id="2147483666" r:id="rId27"/>
    <p:sldLayoutId id="2147483719" r:id="rId28"/>
    <p:sldLayoutId id="2147483720" r:id="rId29"/>
    <p:sldLayoutId id="2147483722" r:id="rId30"/>
    <p:sldLayoutId id="2147483723" r:id="rId31"/>
    <p:sldLayoutId id="2147483724" r:id="rId32"/>
    <p:sldLayoutId id="2147483661" r:id="rId33"/>
    <p:sldLayoutId id="2147483695" r:id="rId34"/>
    <p:sldLayoutId id="2147483696" r:id="rId35"/>
    <p:sldLayoutId id="2147483669" r:id="rId36"/>
    <p:sldLayoutId id="2147483697" r:id="rId37"/>
    <p:sldLayoutId id="2147483698" r:id="rId38"/>
    <p:sldLayoutId id="2147483678" r:id="rId39"/>
    <p:sldLayoutId id="2147483699" r:id="rId40"/>
    <p:sldLayoutId id="2147483700" r:id="rId41"/>
    <p:sldLayoutId id="2147483662" r:id="rId42"/>
    <p:sldLayoutId id="2147483701" r:id="rId43"/>
    <p:sldLayoutId id="2147483702" r:id="rId44"/>
    <p:sldLayoutId id="2147483663" r:id="rId45"/>
    <p:sldLayoutId id="2147483703" r:id="rId46"/>
    <p:sldLayoutId id="2147483704" r:id="rId47"/>
    <p:sldLayoutId id="2147483664" r:id="rId48"/>
    <p:sldLayoutId id="2147483705" r:id="rId49"/>
    <p:sldLayoutId id="2147483706" r:id="rId50"/>
    <p:sldLayoutId id="2147483665" r:id="rId51"/>
    <p:sldLayoutId id="2147483670" r:id="rId52"/>
    <p:sldLayoutId id="2147483673" r:id="rId53"/>
  </p:sldLayoutIdLst>
  <p:transition>
    <p:fade/>
  </p:transition>
  <p:hf hdr="0"/>
  <p:txStyles>
    <p:titleStyle>
      <a:lvl1pPr algn="l" defTabSz="685765" rtl="0" eaLnBrk="1" latinLnBrk="0" hangingPunct="1">
        <a:lnSpc>
          <a:spcPct val="90000"/>
        </a:lnSpc>
        <a:spcBef>
          <a:spcPct val="0"/>
        </a:spcBef>
        <a:buNone/>
        <a:defRPr sz="2600" b="1" kern="1200">
          <a:solidFill>
            <a:srgbClr val="006400"/>
          </a:solidFill>
          <a:latin typeface="+mj-lt"/>
          <a:ea typeface="+mj-ea"/>
          <a:cs typeface="+mj-cs"/>
        </a:defRPr>
      </a:lvl1pPr>
    </p:titleStyle>
    <p:body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685765" rtl="0" eaLnBrk="1" latinLnBrk="0" hangingPunct="1">
        <a:defRPr sz="1600" kern="1200">
          <a:solidFill>
            <a:schemeClr val="tx1"/>
          </a:solidFill>
          <a:latin typeface="+mn-lt"/>
          <a:ea typeface="+mn-ea"/>
          <a:cs typeface="+mn-cs"/>
        </a:defRPr>
      </a:lvl1pPr>
      <a:lvl2pPr marL="342882" algn="l" defTabSz="685765" rtl="0" eaLnBrk="1" latinLnBrk="0" hangingPunct="1">
        <a:defRPr sz="1600" kern="1200">
          <a:solidFill>
            <a:schemeClr val="tx1"/>
          </a:solidFill>
          <a:latin typeface="+mn-lt"/>
          <a:ea typeface="+mn-ea"/>
          <a:cs typeface="+mn-cs"/>
        </a:defRPr>
      </a:lvl2pPr>
      <a:lvl3pPr marL="685765" algn="l" defTabSz="685765" rtl="0" eaLnBrk="1" latinLnBrk="0" hangingPunct="1">
        <a:defRPr sz="1600" kern="1200">
          <a:solidFill>
            <a:schemeClr val="tx1"/>
          </a:solidFill>
          <a:latin typeface="+mn-lt"/>
          <a:ea typeface="+mn-ea"/>
          <a:cs typeface="+mn-cs"/>
        </a:defRPr>
      </a:lvl3pPr>
      <a:lvl4pPr marL="1028647" algn="l" defTabSz="685765" rtl="0" eaLnBrk="1" latinLnBrk="0" hangingPunct="1">
        <a:defRPr sz="1600" kern="1200">
          <a:solidFill>
            <a:schemeClr val="tx1"/>
          </a:solidFill>
          <a:latin typeface="+mn-lt"/>
          <a:ea typeface="+mn-ea"/>
          <a:cs typeface="+mn-cs"/>
        </a:defRPr>
      </a:lvl4pPr>
      <a:lvl5pPr marL="1371530" algn="l" defTabSz="685765" rtl="0" eaLnBrk="1" latinLnBrk="0" hangingPunct="1">
        <a:defRPr sz="1600" kern="1200">
          <a:solidFill>
            <a:schemeClr val="tx1"/>
          </a:solidFill>
          <a:latin typeface="+mn-lt"/>
          <a:ea typeface="+mn-ea"/>
          <a:cs typeface="+mn-cs"/>
        </a:defRPr>
      </a:lvl5pPr>
      <a:lvl6pPr marL="1714412" algn="l" defTabSz="685765" rtl="0" eaLnBrk="1" latinLnBrk="0" hangingPunct="1">
        <a:defRPr sz="1600" kern="1200">
          <a:solidFill>
            <a:schemeClr val="tx1"/>
          </a:solidFill>
          <a:latin typeface="+mn-lt"/>
          <a:ea typeface="+mn-ea"/>
          <a:cs typeface="+mn-cs"/>
        </a:defRPr>
      </a:lvl6pPr>
      <a:lvl7pPr marL="2057295" algn="l" defTabSz="685765" rtl="0" eaLnBrk="1" latinLnBrk="0" hangingPunct="1">
        <a:defRPr sz="1600" kern="1200">
          <a:solidFill>
            <a:schemeClr val="tx1"/>
          </a:solidFill>
          <a:latin typeface="+mn-lt"/>
          <a:ea typeface="+mn-ea"/>
          <a:cs typeface="+mn-cs"/>
        </a:defRPr>
      </a:lvl7pPr>
      <a:lvl8pPr marL="2400177" algn="l" defTabSz="685765" rtl="0" eaLnBrk="1" latinLnBrk="0" hangingPunct="1">
        <a:defRPr sz="1600" kern="1200">
          <a:solidFill>
            <a:schemeClr val="tx1"/>
          </a:solidFill>
          <a:latin typeface="+mn-lt"/>
          <a:ea typeface="+mn-ea"/>
          <a:cs typeface="+mn-cs"/>
        </a:defRPr>
      </a:lvl8pPr>
      <a:lvl9pPr marL="2743060" algn="l" defTabSz="685765"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206" userDrawn="1">
          <p15:clr>
            <a:srgbClr val="F26B43"/>
          </p15:clr>
        </p15:guide>
        <p15:guide id="4" pos="7475" userDrawn="1">
          <p15:clr>
            <a:srgbClr val="F26B43"/>
          </p15:clr>
        </p15:guide>
        <p15:guide id="5" orient="horz" pos="207" userDrawn="1">
          <p15:clr>
            <a:srgbClr val="F26B43"/>
          </p15:clr>
        </p15:guide>
        <p15:guide id="6" orient="horz" pos="4114" userDrawn="1">
          <p15:clr>
            <a:srgbClr val="F26B43"/>
          </p15:clr>
        </p15:guide>
        <p15:guide id="7" orient="horz" pos="3944" userDrawn="1">
          <p15:clr>
            <a:srgbClr val="F26B43"/>
          </p15:clr>
        </p15:guide>
        <p15:guide id="8" orient="horz" pos="879" userDrawn="1">
          <p15:clr>
            <a:srgbClr val="F26B43"/>
          </p15:clr>
        </p15:guide>
        <p15:guide id="9" pos="3723" userDrawn="1">
          <p15:clr>
            <a:srgbClr val="F26B43"/>
          </p15:clr>
        </p15:guide>
        <p15:guide id="10" pos="395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hyperlink" Target="https://pypi.org/" TargetMode="External"/><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hyperlink" Target="https://anaconda.org/anaconda/repo" TargetMode="External"/><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hyperlink" Target="https://docs.python.org/3/using/cmdline.html" TargetMode="External"/><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hyperlink" Target="https://docs.python.org/3/library/unittest.html" TargetMode="External"/><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hyperlink" Target="https://imperialcollegelondon.github.io/research-computing-tips/compute/2020/08/12/conda-getting-started.html" TargetMode="External"/><Relationship Id="rId2" Type="http://schemas.openxmlformats.org/officeDocument/2006/relationships/notesSlide" Target="../notesSlides/notesSlide28.xml"/><Relationship Id="rId1" Type="http://schemas.openxmlformats.org/officeDocument/2006/relationships/slideLayout" Target="../slideLayouts/slideLayout10.xml"/><Relationship Id="rId5" Type="http://schemas.openxmlformats.org/officeDocument/2006/relationships/hyperlink" Target="https://www.imperial.ac.uk/students/academic-support/graduate-school/professional-development/doctoral-students/research-computing-data-science/courses/introduction-to-hpc/" TargetMode="External"/><Relationship Id="rId4" Type="http://schemas.openxmlformats.org/officeDocument/2006/relationships/hyperlink" Target="https://www.imperial.ac.uk/computational-methods/hpc/"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docs.docker.com/get-started/overview/" TargetMode="External"/><Relationship Id="rId2" Type="http://schemas.openxmlformats.org/officeDocument/2006/relationships/notesSlide" Target="../notesSlides/notesSlide29.xml"/><Relationship Id="rId1" Type="http://schemas.openxmlformats.org/officeDocument/2006/relationships/slideLayout" Target="../slideLayouts/slideLayout10.xml"/><Relationship Id="rId5" Type="http://schemas.openxmlformats.org/officeDocument/2006/relationships/hyperlink" Target="https://www.imperial.ac.uk/students/academic-support/graduate-school/professional-development/doctoral-students/research-computing-data-science/courses/reproducible--scalable-research-computing-with-containers/" TargetMode="External"/><Relationship Id="rId4" Type="http://schemas.openxmlformats.org/officeDocument/2006/relationships/hyperlink" Target="https://docs.docker.com/language/python/build-images/"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tinyurl.com/feedback-rcds" TargetMode="External"/><Relationship Id="rId2" Type="http://schemas.openxmlformats.org/officeDocument/2006/relationships/notesSlide" Target="../notesSlides/notesSlide30.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1.xml"/><Relationship Id="rId1" Type="http://schemas.openxmlformats.org/officeDocument/2006/relationships/slideLayout" Target="../slideLayouts/slideLayout53.xml"/><Relationship Id="rId4" Type="http://schemas.openxmlformats.org/officeDocument/2006/relationships/hyperlink" Target="https://www.imperial.ac.uk/students/academic-support/graduate-school/community-development/pre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hyperlink" Target="https://docs.python.org/3/library/venv.html" TargetMode="External"/><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3C0BA-CA37-DEB8-790F-7E3E6CE2E963}"/>
              </a:ext>
            </a:extLst>
          </p:cNvPr>
          <p:cNvSpPr>
            <a:spLocks noGrp="1"/>
          </p:cNvSpPr>
          <p:nvPr>
            <p:ph type="ctrTitle"/>
          </p:nvPr>
        </p:nvSpPr>
        <p:spPr/>
        <p:txBody>
          <a:bodyPr/>
          <a:lstStyle/>
          <a:p>
            <a:r>
              <a:rPr lang="en-US" dirty="0"/>
              <a:t>Managing and Running Python Effectively</a:t>
            </a:r>
          </a:p>
        </p:txBody>
      </p:sp>
      <p:sp>
        <p:nvSpPr>
          <p:cNvPr id="3" name="Subtitle 2">
            <a:extLst>
              <a:ext uri="{FF2B5EF4-FFF2-40B4-BE49-F238E27FC236}">
                <a16:creationId xmlns:a16="http://schemas.microsoft.com/office/drawing/2014/main" id="{F5563428-ABDB-D4AE-2088-152ADB16C28C}"/>
              </a:ext>
            </a:extLst>
          </p:cNvPr>
          <p:cNvSpPr>
            <a:spLocks noGrp="1"/>
          </p:cNvSpPr>
          <p:nvPr>
            <p:ph type="subTitle" idx="1"/>
          </p:nvPr>
        </p:nvSpPr>
        <p:spPr/>
        <p:txBody>
          <a:bodyPr/>
          <a:lstStyle/>
          <a:p>
            <a:r>
              <a:rPr lang="en-GB" dirty="0"/>
              <a:t>Chris Cooling</a:t>
            </a:r>
          </a:p>
          <a:p>
            <a:r>
              <a:rPr lang="en-GB" dirty="0"/>
              <a:t>Senior Teaching Fellow</a:t>
            </a:r>
          </a:p>
          <a:p>
            <a:r>
              <a:rPr lang="en-GB" dirty="0"/>
              <a:t>ECRI</a:t>
            </a:r>
          </a:p>
          <a:p>
            <a:endParaRPr lang="en-US" dirty="0"/>
          </a:p>
          <a:p>
            <a:endParaRPr lang="en-US" dirty="0"/>
          </a:p>
        </p:txBody>
      </p:sp>
    </p:spTree>
    <p:extLst>
      <p:ext uri="{BB962C8B-B14F-4D97-AF65-F5344CB8AC3E}">
        <p14:creationId xmlns:p14="http://schemas.microsoft.com/office/powerpoint/2010/main" val="352832022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Definitions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0156C9D6-CCC8-4C93-8206-D666BC0C800E}" type="datetime1">
              <a:rPr lang="en-GB" smtClean="0"/>
              <a:t>01/11/2024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10</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Script: A Python file designed to be run directly</a:t>
            </a:r>
          </a:p>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Module: A Python file containing definitions (e.g. classes, functions) designed to be imported into other modules or scripts but </a:t>
            </a:r>
            <a:r>
              <a:rPr lang="en-GB" sz="2600" b="1" dirty="0">
                <a:latin typeface="Arial" panose="020B0604020202020204" pitchFamily="34" charset="0"/>
                <a:cs typeface="Arial" panose="020B0604020202020204" pitchFamily="34" charset="0"/>
              </a:rPr>
              <a:t>not</a:t>
            </a:r>
            <a:r>
              <a:rPr lang="en-GB" sz="2600" dirty="0">
                <a:latin typeface="Arial" panose="020B0604020202020204" pitchFamily="34" charset="0"/>
                <a:cs typeface="Arial" panose="020B0604020202020204" pitchFamily="34" charset="0"/>
              </a:rPr>
              <a:t> run directly</a:t>
            </a:r>
          </a:p>
          <a:p>
            <a:pPr marL="504891" lvl="2" indent="-342900">
              <a:lnSpc>
                <a:spcPct val="107000"/>
              </a:lnSpc>
            </a:pPr>
            <a:r>
              <a:rPr lang="en-GB" sz="2200" dirty="0">
                <a:latin typeface="Arial" panose="020B0604020202020204" pitchFamily="34" charset="0"/>
                <a:cs typeface="Arial" panose="020B0604020202020204" pitchFamily="34" charset="0"/>
              </a:rPr>
              <a:t>Can be accessed with the </a:t>
            </a:r>
            <a:r>
              <a:rPr lang="en-GB" sz="2200" dirty="0">
                <a:latin typeface="Courier New" panose="02070309020205020404" pitchFamily="49" charset="0"/>
                <a:cs typeface="Courier New" panose="02070309020205020404" pitchFamily="49" charset="0"/>
              </a:rPr>
              <a:t>import</a:t>
            </a:r>
            <a:r>
              <a:rPr lang="en-GB" sz="2200" dirty="0">
                <a:latin typeface="Arial" panose="020B0604020202020204" pitchFamily="34" charset="0"/>
                <a:cs typeface="Arial" panose="020B0604020202020204" pitchFamily="34" charset="0"/>
              </a:rPr>
              <a:t> statement</a:t>
            </a:r>
          </a:p>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Package: A collection of modules</a:t>
            </a:r>
          </a:p>
          <a:p>
            <a:pPr marL="504891" lvl="2" indent="-342900">
              <a:lnSpc>
                <a:spcPct val="107000"/>
              </a:lnSpc>
            </a:pPr>
            <a:r>
              <a:rPr lang="en-GB" sz="2200" dirty="0">
                <a:latin typeface="Arial" panose="020B0604020202020204" pitchFamily="34" charset="0"/>
                <a:cs typeface="Arial" panose="020B0604020202020204" pitchFamily="34" charset="0"/>
              </a:rPr>
              <a:t>May contain nested directories and many files</a:t>
            </a:r>
          </a:p>
          <a:p>
            <a:pPr marL="504891" lvl="2" indent="-342900">
              <a:lnSpc>
                <a:spcPct val="107000"/>
              </a:lnSpc>
            </a:pPr>
            <a:r>
              <a:rPr lang="en-GB" sz="2200" dirty="0">
                <a:latin typeface="Arial" panose="020B0604020202020204" pitchFamily="34" charset="0"/>
                <a:cs typeface="Arial" panose="020B0604020202020204" pitchFamily="34" charset="0"/>
              </a:rPr>
              <a:t>Often contains an </a:t>
            </a:r>
            <a:r>
              <a:rPr lang="en-GB" sz="2200" dirty="0">
                <a:latin typeface="Courier New" panose="02070309020205020404" pitchFamily="49" charset="0"/>
                <a:cs typeface="Courier New" panose="02070309020205020404" pitchFamily="49" charset="0"/>
              </a:rPr>
              <a:t>__init__.py </a:t>
            </a:r>
            <a:r>
              <a:rPr lang="en-GB" sz="2200" dirty="0">
                <a:latin typeface="Arial" panose="020B0604020202020204" pitchFamily="34" charset="0"/>
                <a:cs typeface="Arial" panose="020B0604020202020204" pitchFamily="34" charset="0"/>
              </a:rPr>
              <a:t>file to tell Python it’s a package</a:t>
            </a:r>
          </a:p>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Library: A (sometimes large) collection of code</a:t>
            </a:r>
          </a:p>
          <a:p>
            <a:pPr marL="504891" lvl="2" indent="-342900">
              <a:lnSpc>
                <a:spcPct val="107000"/>
              </a:lnSpc>
            </a:pPr>
            <a:r>
              <a:rPr lang="en-GB" sz="2200" dirty="0">
                <a:latin typeface="Arial" panose="020B0604020202020204" pitchFamily="34" charset="0"/>
                <a:cs typeface="Arial" panose="020B0604020202020204" pitchFamily="34" charset="0"/>
              </a:rPr>
              <a:t>e.g. matplotlib</a:t>
            </a:r>
          </a:p>
          <a:p>
            <a:pPr marL="504891" lvl="2" indent="-342900">
              <a:lnSpc>
                <a:spcPct val="107000"/>
              </a:lnSpc>
            </a:pPr>
            <a:r>
              <a:rPr lang="en-GB" sz="2200" dirty="0">
                <a:latin typeface="Arial" panose="020B0604020202020204" pitchFamily="34" charset="0"/>
                <a:cs typeface="Arial" panose="020B0604020202020204" pitchFamily="34" charset="0"/>
              </a:rPr>
              <a:t>Python standard library (contains modules like </a:t>
            </a:r>
            <a:r>
              <a:rPr lang="en-GB" sz="2200" dirty="0">
                <a:latin typeface="Courier New" panose="02070309020205020404" pitchFamily="49" charset="0"/>
                <a:cs typeface="Courier New" panose="02070309020205020404" pitchFamily="49" charset="0"/>
              </a:rPr>
              <a:t>math</a:t>
            </a:r>
            <a:r>
              <a:rPr lang="en-GB" sz="2200" dirty="0">
                <a:latin typeface="Arial" panose="020B0604020202020204" pitchFamily="34" charset="0"/>
                <a:cs typeface="Arial" panose="020B0604020202020204" pitchFamily="34" charset="0"/>
              </a:rPr>
              <a:t>) comes with a Python installation</a:t>
            </a:r>
          </a:p>
          <a:p>
            <a:pPr>
              <a:lnSpc>
                <a:spcPct val="107000"/>
              </a:lnSpc>
            </a:pPr>
            <a:endParaRPr lang="en-GB" sz="1800" dirty="0">
              <a:latin typeface="Arial" panose="020B0604020202020204" pitchFamily="34" charset="0"/>
              <a:cs typeface="Arial" panose="020B0604020202020204" pitchFamily="34" charset="0"/>
            </a:endParaRPr>
          </a:p>
          <a:p>
            <a:pPr>
              <a:lnSpc>
                <a:spcPct val="107000"/>
              </a:lnSpc>
            </a:pPr>
            <a:endParaRPr lang="en-GB" sz="2200" dirty="0">
              <a:latin typeface="Arial" panose="020B0604020202020204" pitchFamily="34" charset="0"/>
              <a:cs typeface="Arial" panose="020B0604020202020204" pitchFamily="34" charset="0"/>
            </a:endParaRPr>
          </a:p>
          <a:p>
            <a:pPr>
              <a:lnSpc>
                <a:spcPct val="107000"/>
              </a:lnSpc>
            </a:pPr>
            <a:endParaRPr lang="en-GB" sz="2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9887455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Package Managers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3F7CC4F1-9494-4582-89C0-8D3DE1858EB6}" type="datetime1">
              <a:rPr lang="en-GB" smtClean="0"/>
              <a:t>01/11/2024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11</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A program used to install packages and libraries</a:t>
            </a:r>
          </a:p>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Installs them in the current Python environment</a:t>
            </a:r>
          </a:p>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Packages and libraries will be available to all programs run using that Python environment</a:t>
            </a:r>
          </a:p>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Can access packages registered in a package index</a:t>
            </a:r>
          </a:p>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The most and convenient way to manage packages</a:t>
            </a:r>
          </a:p>
        </p:txBody>
      </p:sp>
    </p:spTree>
    <p:extLst>
      <p:ext uri="{BB962C8B-B14F-4D97-AF65-F5344CB8AC3E}">
        <p14:creationId xmlns:p14="http://schemas.microsoft.com/office/powerpoint/2010/main" val="114753197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Pip</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011815E1-ADD4-470B-AA6D-22E0A718DE40}" type="datetime1">
              <a:rPr lang="en-GB" smtClean="0"/>
              <a:t>01/11/2024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dirty="0"/>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12</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Package manager available in stand-alone Python installations and Anaconda</a:t>
            </a:r>
          </a:p>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Accesses packages from </a:t>
            </a:r>
            <a:r>
              <a:rPr lang="en-GB" sz="2600" dirty="0">
                <a:latin typeface="Arial" panose="020B0604020202020204" pitchFamily="34" charset="0"/>
                <a:cs typeface="Arial" panose="020B0604020202020204" pitchFamily="34" charset="0"/>
                <a:hlinkClick r:id="rId3"/>
              </a:rPr>
              <a:t>Python Package Index (</a:t>
            </a:r>
            <a:r>
              <a:rPr lang="en-GB" sz="2600" dirty="0" err="1">
                <a:latin typeface="Arial" panose="020B0604020202020204" pitchFamily="34" charset="0"/>
                <a:cs typeface="Arial" panose="020B0604020202020204" pitchFamily="34" charset="0"/>
                <a:hlinkClick r:id="rId3"/>
              </a:rPr>
              <a:t>PyPI</a:t>
            </a:r>
            <a:r>
              <a:rPr lang="en-GB" sz="2600" dirty="0">
                <a:latin typeface="Arial" panose="020B0604020202020204" pitchFamily="34" charset="0"/>
                <a:cs typeface="Arial" panose="020B0604020202020204" pitchFamily="34" charset="0"/>
                <a:hlinkClick r:id="rId3"/>
              </a:rPr>
              <a:t>)</a:t>
            </a:r>
            <a:endParaRPr lang="en-GB" sz="2600" dirty="0">
              <a:latin typeface="Arial" panose="020B0604020202020204" pitchFamily="34" charset="0"/>
              <a:cs typeface="Arial" panose="020B0604020202020204" pitchFamily="34" charset="0"/>
            </a:endParaRPr>
          </a:p>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Type </a:t>
            </a:r>
            <a:r>
              <a:rPr lang="en-GB" sz="2600" dirty="0">
                <a:latin typeface="Courier New" panose="02070309020205020404" pitchFamily="49" charset="0"/>
                <a:cs typeface="Courier New" panose="02070309020205020404" pitchFamily="49" charset="0"/>
              </a:rPr>
              <a:t>pip3</a:t>
            </a:r>
            <a:r>
              <a:rPr lang="en-GB" sz="2600" dirty="0">
                <a:latin typeface="Arial" panose="020B0604020202020204" pitchFamily="34" charset="0"/>
                <a:cs typeface="Arial" panose="020B0604020202020204" pitchFamily="34" charset="0"/>
              </a:rPr>
              <a:t> in terminal to see list of commands (the </a:t>
            </a:r>
            <a:r>
              <a:rPr lang="en-GB" sz="2600" dirty="0">
                <a:latin typeface="Courier New" panose="02070309020205020404" pitchFamily="49" charset="0"/>
                <a:cs typeface="Courier New" panose="02070309020205020404" pitchFamily="49" charset="0"/>
              </a:rPr>
              <a:t>pip</a:t>
            </a:r>
            <a:r>
              <a:rPr lang="en-GB" sz="2600" dirty="0">
                <a:latin typeface="Arial" panose="020B0604020202020204" pitchFamily="34" charset="0"/>
                <a:cs typeface="Arial" panose="020B0604020202020204" pitchFamily="34" charset="0"/>
              </a:rPr>
              <a:t> command may also work, but is technically a Python 2 version)</a:t>
            </a:r>
          </a:p>
          <a:p>
            <a:pPr marL="457200" indent="-457200">
              <a:lnSpc>
                <a:spcPct val="107000"/>
              </a:lnSpc>
              <a:buFont typeface="Arial" panose="020B0604020202020204" pitchFamily="34" charset="0"/>
              <a:buChar char="•"/>
            </a:pPr>
            <a:r>
              <a:rPr lang="en-GB" sz="2600" dirty="0">
                <a:latin typeface="Courier New" panose="02070309020205020404" pitchFamily="49" charset="0"/>
                <a:cs typeface="Courier New" panose="02070309020205020404" pitchFamily="49" charset="0"/>
              </a:rPr>
              <a:t>pip3 install </a:t>
            </a:r>
            <a:r>
              <a:rPr lang="en-GB" sz="2600" dirty="0" err="1">
                <a:latin typeface="Courier New" panose="02070309020205020404" pitchFamily="49" charset="0"/>
                <a:cs typeface="Courier New" panose="02070309020205020404" pitchFamily="49" charset="0"/>
              </a:rPr>
              <a:t>numpy</a:t>
            </a:r>
            <a:r>
              <a:rPr lang="en-GB" sz="2600" dirty="0">
                <a:latin typeface="Courier New" panose="02070309020205020404" pitchFamily="49" charset="0"/>
                <a:cs typeface="Courier New" panose="02070309020205020404" pitchFamily="49" charset="0"/>
              </a:rPr>
              <a:t> </a:t>
            </a:r>
            <a:r>
              <a:rPr lang="en-GB" sz="2600" dirty="0">
                <a:latin typeface="Arial" panose="020B0604020202020204" pitchFamily="34" charset="0"/>
                <a:cs typeface="Arial" panose="020B0604020202020204" pitchFamily="34" charset="0"/>
              </a:rPr>
              <a:t>will install the module </a:t>
            </a:r>
            <a:r>
              <a:rPr lang="en-GB" sz="2600" dirty="0" err="1">
                <a:latin typeface="Arial" panose="020B0604020202020204" pitchFamily="34" charset="0"/>
                <a:cs typeface="Arial" panose="020B0604020202020204" pitchFamily="34" charset="0"/>
              </a:rPr>
              <a:t>numpy</a:t>
            </a:r>
            <a:endParaRPr lang="en-GB" sz="2600" dirty="0">
              <a:latin typeface="Arial" panose="020B0604020202020204" pitchFamily="34" charset="0"/>
              <a:cs typeface="Arial" panose="020B0604020202020204" pitchFamily="34" charset="0"/>
            </a:endParaRPr>
          </a:p>
          <a:p>
            <a:pPr marL="457200" indent="-457200">
              <a:lnSpc>
                <a:spcPct val="107000"/>
              </a:lnSpc>
              <a:buFont typeface="Arial" panose="020B0604020202020204" pitchFamily="34" charset="0"/>
              <a:buChar char="•"/>
            </a:pPr>
            <a:r>
              <a:rPr lang="en-GB" sz="2600" dirty="0">
                <a:latin typeface="Courier New" panose="02070309020205020404" pitchFamily="49" charset="0"/>
                <a:cs typeface="Courier New" panose="02070309020205020404" pitchFamily="49" charset="0"/>
              </a:rPr>
              <a:t>pip3 uninstall </a:t>
            </a:r>
            <a:r>
              <a:rPr lang="en-GB" sz="2600" dirty="0" err="1">
                <a:latin typeface="Courier New" panose="02070309020205020404" pitchFamily="49" charset="0"/>
                <a:cs typeface="Courier New" panose="02070309020205020404" pitchFamily="49" charset="0"/>
              </a:rPr>
              <a:t>numpy</a:t>
            </a:r>
            <a:r>
              <a:rPr lang="en-GB" sz="2600" dirty="0">
                <a:latin typeface="Courier New" panose="02070309020205020404" pitchFamily="49" charset="0"/>
                <a:cs typeface="Courier New" panose="02070309020205020404" pitchFamily="49" charset="0"/>
              </a:rPr>
              <a:t> </a:t>
            </a:r>
            <a:r>
              <a:rPr lang="en-GB" sz="2600" dirty="0">
                <a:latin typeface="Arial" panose="020B0604020202020204" pitchFamily="34" charset="0"/>
                <a:cs typeface="Arial" panose="020B0604020202020204" pitchFamily="34" charset="0"/>
              </a:rPr>
              <a:t>will uninstall the module </a:t>
            </a:r>
            <a:r>
              <a:rPr lang="en-GB" sz="2600" dirty="0" err="1">
                <a:latin typeface="Arial" panose="020B0604020202020204" pitchFamily="34" charset="0"/>
                <a:cs typeface="Arial" panose="020B0604020202020204" pitchFamily="34" charset="0"/>
              </a:rPr>
              <a:t>numpy</a:t>
            </a:r>
            <a:endParaRPr lang="en-GB" sz="2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8836213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err="1"/>
              <a:t>Conda</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6C7FEAF4-026C-4759-8CFC-51678F4DE5A5}" type="datetime1">
              <a:rPr lang="en-GB" smtClean="0"/>
              <a:t>01/11/2024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13</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Available in Anaconda</a:t>
            </a:r>
          </a:p>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Accesses packages from </a:t>
            </a:r>
            <a:r>
              <a:rPr lang="en-GB" sz="2600" dirty="0">
                <a:latin typeface="Arial" panose="020B0604020202020204" pitchFamily="34" charset="0"/>
                <a:cs typeface="Arial" panose="020B0604020202020204" pitchFamily="34" charset="0"/>
                <a:hlinkClick r:id="rId3"/>
              </a:rPr>
              <a:t>Anaconda packages</a:t>
            </a:r>
            <a:endParaRPr lang="en-GB" sz="2600" dirty="0">
              <a:latin typeface="Arial" panose="020B0604020202020204" pitchFamily="34" charset="0"/>
              <a:cs typeface="Arial" panose="020B0604020202020204" pitchFamily="34" charset="0"/>
            </a:endParaRPr>
          </a:p>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Type </a:t>
            </a:r>
            <a:r>
              <a:rPr lang="en-GB" sz="2600" dirty="0" err="1">
                <a:latin typeface="Courier New" panose="02070309020205020404" pitchFamily="49" charset="0"/>
                <a:cs typeface="Courier New" panose="02070309020205020404" pitchFamily="49" charset="0"/>
              </a:rPr>
              <a:t>conda</a:t>
            </a:r>
            <a:r>
              <a:rPr lang="en-GB" sz="2600" dirty="0">
                <a:latin typeface="Arial" panose="020B0604020202020204" pitchFamily="34" charset="0"/>
                <a:cs typeface="Arial" panose="020B0604020202020204" pitchFamily="34" charset="0"/>
              </a:rPr>
              <a:t> in an Anaconda terminal to see list of commands</a:t>
            </a:r>
          </a:p>
          <a:p>
            <a:pPr marL="457200" indent="-457200">
              <a:lnSpc>
                <a:spcPct val="107000"/>
              </a:lnSpc>
              <a:buFont typeface="Arial" panose="020B0604020202020204" pitchFamily="34" charset="0"/>
              <a:buChar char="•"/>
            </a:pPr>
            <a:r>
              <a:rPr lang="en-GB" sz="2600" dirty="0" err="1">
                <a:latin typeface="Courier New" panose="02070309020205020404" pitchFamily="49" charset="0"/>
                <a:cs typeface="Courier New" panose="02070309020205020404" pitchFamily="49" charset="0"/>
              </a:rPr>
              <a:t>conda</a:t>
            </a:r>
            <a:r>
              <a:rPr lang="en-GB" sz="2600" dirty="0">
                <a:latin typeface="Courier New" panose="02070309020205020404" pitchFamily="49" charset="0"/>
                <a:cs typeface="Courier New" panose="02070309020205020404" pitchFamily="49" charset="0"/>
              </a:rPr>
              <a:t> install </a:t>
            </a:r>
            <a:r>
              <a:rPr lang="en-GB" sz="2600" dirty="0" err="1">
                <a:latin typeface="Courier New" panose="02070309020205020404" pitchFamily="49" charset="0"/>
                <a:cs typeface="Courier New" panose="02070309020205020404" pitchFamily="49" charset="0"/>
              </a:rPr>
              <a:t>numpy</a:t>
            </a:r>
            <a:r>
              <a:rPr lang="en-GB" sz="2600" dirty="0">
                <a:latin typeface="Courier New" panose="02070309020205020404" pitchFamily="49" charset="0"/>
                <a:cs typeface="Courier New" panose="02070309020205020404" pitchFamily="49" charset="0"/>
              </a:rPr>
              <a:t> </a:t>
            </a:r>
            <a:r>
              <a:rPr lang="en-GB" sz="2600" dirty="0">
                <a:latin typeface="Arial" panose="020B0604020202020204" pitchFamily="34" charset="0"/>
                <a:cs typeface="Arial" panose="020B0604020202020204" pitchFamily="34" charset="0"/>
              </a:rPr>
              <a:t>will install the module </a:t>
            </a:r>
            <a:r>
              <a:rPr lang="en-GB" sz="2600" dirty="0" err="1">
                <a:latin typeface="Arial" panose="020B0604020202020204" pitchFamily="34" charset="0"/>
                <a:cs typeface="Arial" panose="020B0604020202020204" pitchFamily="34" charset="0"/>
              </a:rPr>
              <a:t>numpy</a:t>
            </a:r>
            <a:endParaRPr lang="en-GB" sz="2600" dirty="0">
              <a:latin typeface="Arial" panose="020B0604020202020204" pitchFamily="34" charset="0"/>
              <a:cs typeface="Arial" panose="020B0604020202020204" pitchFamily="34" charset="0"/>
            </a:endParaRPr>
          </a:p>
          <a:p>
            <a:pPr marL="457200" indent="-457200">
              <a:lnSpc>
                <a:spcPct val="107000"/>
              </a:lnSpc>
              <a:buFont typeface="Arial" panose="020B0604020202020204" pitchFamily="34" charset="0"/>
              <a:buChar char="•"/>
            </a:pPr>
            <a:r>
              <a:rPr lang="en-GB" sz="2600" dirty="0" err="1">
                <a:latin typeface="Courier New" panose="02070309020205020404" pitchFamily="49" charset="0"/>
                <a:cs typeface="Courier New" panose="02070309020205020404" pitchFamily="49" charset="0"/>
              </a:rPr>
              <a:t>conda</a:t>
            </a:r>
            <a:r>
              <a:rPr lang="en-GB" sz="2600" dirty="0">
                <a:latin typeface="Courier New" panose="02070309020205020404" pitchFamily="49" charset="0"/>
                <a:cs typeface="Courier New" panose="02070309020205020404" pitchFamily="49" charset="0"/>
              </a:rPr>
              <a:t> uninstall </a:t>
            </a:r>
            <a:r>
              <a:rPr lang="en-GB" sz="2600" dirty="0" err="1">
                <a:latin typeface="Courier New" panose="02070309020205020404" pitchFamily="49" charset="0"/>
                <a:cs typeface="Courier New" panose="02070309020205020404" pitchFamily="49" charset="0"/>
              </a:rPr>
              <a:t>numpy</a:t>
            </a:r>
            <a:r>
              <a:rPr lang="en-GB" sz="2600" dirty="0">
                <a:latin typeface="Courier New" panose="02070309020205020404" pitchFamily="49" charset="0"/>
                <a:cs typeface="Courier New" panose="02070309020205020404" pitchFamily="49" charset="0"/>
              </a:rPr>
              <a:t> </a:t>
            </a:r>
            <a:r>
              <a:rPr lang="en-GB" sz="2600" dirty="0">
                <a:latin typeface="Arial" panose="020B0604020202020204" pitchFamily="34" charset="0"/>
                <a:cs typeface="Arial" panose="020B0604020202020204" pitchFamily="34" charset="0"/>
              </a:rPr>
              <a:t>will uninstall the module </a:t>
            </a:r>
            <a:r>
              <a:rPr lang="en-GB" sz="2600" dirty="0" err="1">
                <a:latin typeface="Arial" panose="020B0604020202020204" pitchFamily="34" charset="0"/>
                <a:cs typeface="Arial" panose="020B0604020202020204" pitchFamily="34" charset="0"/>
              </a:rPr>
              <a:t>numpy</a:t>
            </a:r>
            <a:endParaRPr lang="en-GB" sz="2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626093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Requirements File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2297CB8F-070E-4606-83FB-105F77630E87}" type="datetime1">
              <a:rPr lang="en-GB" smtClean="0"/>
              <a:t>01/11/2024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14</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Contains a list of required modules (dependencies) and the versions required for a project</a:t>
            </a:r>
          </a:p>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Can be generated using </a:t>
            </a:r>
            <a:r>
              <a:rPr lang="en-GB" sz="2600" dirty="0">
                <a:latin typeface="Courier New" panose="02070309020205020404" pitchFamily="49" charset="0"/>
                <a:cs typeface="Courier New" panose="02070309020205020404" pitchFamily="49" charset="0"/>
              </a:rPr>
              <a:t>pip3 freeze &gt; requirements_pip.txt </a:t>
            </a:r>
            <a:r>
              <a:rPr lang="en-GB" sz="2600" dirty="0">
                <a:latin typeface="Arial" panose="020B0604020202020204" pitchFamily="34" charset="0"/>
                <a:cs typeface="Arial" panose="020B0604020202020204" pitchFamily="34" charset="0"/>
              </a:rPr>
              <a:t>or </a:t>
            </a:r>
            <a:r>
              <a:rPr lang="en-GB" sz="2600" dirty="0" err="1">
                <a:latin typeface="Courier New" panose="02070309020205020404" pitchFamily="49" charset="0"/>
                <a:cs typeface="Courier New" panose="02070309020205020404" pitchFamily="49" charset="0"/>
              </a:rPr>
              <a:t>conda</a:t>
            </a:r>
            <a:r>
              <a:rPr lang="en-GB" sz="2600" dirty="0">
                <a:latin typeface="Courier New" panose="02070309020205020404" pitchFamily="49" charset="0"/>
                <a:cs typeface="Courier New" panose="02070309020205020404" pitchFamily="49" charset="0"/>
              </a:rPr>
              <a:t> list -e &gt; requirements_conda.txt</a:t>
            </a:r>
          </a:p>
          <a:p>
            <a:pPr marL="504891" lvl="2" indent="-342900">
              <a:lnSpc>
                <a:spcPct val="107000"/>
              </a:lnSpc>
            </a:pPr>
            <a:r>
              <a:rPr lang="en-GB" sz="2200" dirty="0">
                <a:latin typeface="+mj-lt"/>
                <a:cs typeface="Courier New" panose="02070309020205020404" pitchFamily="49" charset="0"/>
              </a:rPr>
              <a:t>Pip and Anaconda may not produce compatible file formats</a:t>
            </a:r>
          </a:p>
          <a:p>
            <a:pPr marL="504891" lvl="2" indent="-342900">
              <a:lnSpc>
                <a:spcPct val="107000"/>
              </a:lnSpc>
            </a:pPr>
            <a:r>
              <a:rPr lang="en-GB" sz="2200" dirty="0">
                <a:latin typeface="+mj-lt"/>
                <a:cs typeface="Courier New" panose="02070309020205020404" pitchFamily="49" charset="0"/>
              </a:rPr>
              <a:t>Contains list of currently installed packages</a:t>
            </a:r>
          </a:p>
          <a:p>
            <a:pPr marL="504891" lvl="2" indent="-342900">
              <a:lnSpc>
                <a:spcPct val="107000"/>
              </a:lnSpc>
            </a:pPr>
            <a:r>
              <a:rPr lang="en-GB" sz="2200" dirty="0">
                <a:latin typeface="+mj-lt"/>
                <a:cs typeface="Courier New" panose="02070309020205020404" pitchFamily="49" charset="0"/>
              </a:rPr>
              <a:t>Can choose any file name</a:t>
            </a:r>
          </a:p>
          <a:p>
            <a:pPr marL="504891" lvl="2" indent="-342900">
              <a:lnSpc>
                <a:spcPct val="107000"/>
              </a:lnSpc>
            </a:pPr>
            <a:r>
              <a:rPr lang="en-GB" sz="2200" dirty="0">
                <a:latin typeface="+mj-lt"/>
                <a:cs typeface="Courier New" panose="02070309020205020404" pitchFamily="49" charset="0"/>
              </a:rPr>
              <a:t>Will be created in current directory</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Automatically generated version can contain a lot of packages as many environments will be created with a lot of packages pre-installed</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Can manually create a requirements file</a:t>
            </a:r>
          </a:p>
          <a:p>
            <a:pPr marL="504891" lvl="2" indent="-342900">
              <a:lnSpc>
                <a:spcPct val="107000"/>
              </a:lnSpc>
            </a:pPr>
            <a:r>
              <a:rPr lang="en-GB" sz="2200" dirty="0">
                <a:latin typeface="+mj-lt"/>
                <a:cs typeface="Courier New" panose="02070309020205020404" pitchFamily="49" charset="0"/>
              </a:rPr>
              <a:t>Can be a simple list of packages</a:t>
            </a:r>
          </a:p>
        </p:txBody>
      </p:sp>
    </p:spTree>
    <p:extLst>
      <p:ext uri="{BB962C8B-B14F-4D97-AF65-F5344CB8AC3E}">
        <p14:creationId xmlns:p14="http://schemas.microsoft.com/office/powerpoint/2010/main" val="75213990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Requirements File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01/11/2024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15</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Can create a new Anaconda environment named </a:t>
            </a:r>
            <a:r>
              <a:rPr lang="en-GB" sz="2600" dirty="0" err="1">
                <a:latin typeface="Courier New" panose="02070309020205020404" pitchFamily="49" charset="0"/>
                <a:cs typeface="Courier New" panose="02070309020205020404" pitchFamily="49" charset="0"/>
              </a:rPr>
              <a:t>env_name</a:t>
            </a:r>
            <a:r>
              <a:rPr lang="en-GB" sz="2600" dirty="0">
                <a:latin typeface="Courier New" panose="02070309020205020404" pitchFamily="49" charset="0"/>
                <a:cs typeface="Courier New" panose="02070309020205020404" pitchFamily="49" charset="0"/>
              </a:rPr>
              <a:t> </a:t>
            </a:r>
            <a:r>
              <a:rPr lang="en-GB" sz="2600" dirty="0">
                <a:latin typeface="+mj-lt"/>
                <a:cs typeface="Courier New" panose="02070309020205020404" pitchFamily="49" charset="0"/>
              </a:rPr>
              <a:t>using the command </a:t>
            </a:r>
            <a:r>
              <a:rPr lang="en-GB" sz="2600" dirty="0" err="1">
                <a:latin typeface="Courier New" panose="02070309020205020404" pitchFamily="49" charset="0"/>
                <a:cs typeface="Courier New" panose="02070309020205020404" pitchFamily="49" charset="0"/>
              </a:rPr>
              <a:t>conda</a:t>
            </a:r>
            <a:r>
              <a:rPr lang="en-GB" sz="2600" dirty="0">
                <a:latin typeface="Courier New" panose="02070309020205020404" pitchFamily="49" charset="0"/>
                <a:cs typeface="Courier New" panose="02070309020205020404" pitchFamily="49" charset="0"/>
              </a:rPr>
              <a:t> create -n </a:t>
            </a:r>
            <a:r>
              <a:rPr lang="en-GB" sz="2600" dirty="0" err="1">
                <a:latin typeface="Courier New" panose="02070309020205020404" pitchFamily="49" charset="0"/>
                <a:cs typeface="Courier New" panose="02070309020205020404" pitchFamily="49" charset="0"/>
              </a:rPr>
              <a:t>env_name</a:t>
            </a:r>
            <a:r>
              <a:rPr lang="en-GB" sz="2600" dirty="0">
                <a:latin typeface="Courier New" panose="02070309020205020404" pitchFamily="49" charset="0"/>
                <a:cs typeface="Courier New" panose="02070309020205020404" pitchFamily="49" charset="0"/>
              </a:rPr>
              <a:t> --file requirements_conda.txt</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Can install specified packages using pip in the current environment using </a:t>
            </a:r>
            <a:r>
              <a:rPr lang="en-GB" sz="2600" dirty="0">
                <a:latin typeface="Courier New" panose="02070309020205020404" pitchFamily="49" charset="0"/>
                <a:cs typeface="Courier New" panose="02070309020205020404" pitchFamily="49" charset="0"/>
              </a:rPr>
              <a:t>pip3 install -r requirements_pip.txt</a:t>
            </a:r>
          </a:p>
        </p:txBody>
      </p:sp>
    </p:spTree>
    <p:extLst>
      <p:ext uri="{BB962C8B-B14F-4D97-AF65-F5344CB8AC3E}">
        <p14:creationId xmlns:p14="http://schemas.microsoft.com/office/powerpoint/2010/main" val="332618104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3A8838-E252-A42D-2BF8-7F73FDC087F5}"/>
              </a:ext>
            </a:extLst>
          </p:cNvPr>
          <p:cNvSpPr>
            <a:spLocks noGrp="1"/>
          </p:cNvSpPr>
          <p:nvPr>
            <p:ph type="dt" sz="half" idx="10"/>
          </p:nvPr>
        </p:nvSpPr>
        <p:spPr/>
        <p:txBody>
          <a:bodyPr/>
          <a:lstStyle/>
          <a:p>
            <a:fld id="{7E726CE0-46F5-4560-9D20-17E6DF12D51A}" type="datetime1">
              <a:rPr lang="en-GB" smtClean="0"/>
              <a:t>01/11/2024</a:t>
            </a:fld>
            <a:endParaRPr lang="en-GB" dirty="0"/>
          </a:p>
        </p:txBody>
      </p:sp>
      <p:sp>
        <p:nvSpPr>
          <p:cNvPr id="3" name="Footer Placeholder 2">
            <a:extLst>
              <a:ext uri="{FF2B5EF4-FFF2-40B4-BE49-F238E27FC236}">
                <a16:creationId xmlns:a16="http://schemas.microsoft.com/office/drawing/2014/main" id="{A60A7D32-9DAC-E219-80A4-823AE67C63C8}"/>
              </a:ext>
            </a:extLst>
          </p:cNvPr>
          <p:cNvSpPr>
            <a:spLocks noGrp="1"/>
          </p:cNvSpPr>
          <p:nvPr>
            <p:ph type="ftr" sz="quarter" idx="11"/>
          </p:nvPr>
        </p:nvSpPr>
        <p:spPr/>
        <p:txBody>
          <a:bodyPr/>
          <a:lstStyle/>
          <a:p>
            <a:r>
              <a:rPr lang="en-US"/>
              <a:t>Managing and Running Python Effectively</a:t>
            </a:r>
            <a:endParaRPr lang="en-GB" dirty="0"/>
          </a:p>
        </p:txBody>
      </p:sp>
      <p:sp>
        <p:nvSpPr>
          <p:cNvPr id="4" name="Slide Number Placeholder 3">
            <a:extLst>
              <a:ext uri="{FF2B5EF4-FFF2-40B4-BE49-F238E27FC236}">
                <a16:creationId xmlns:a16="http://schemas.microsoft.com/office/drawing/2014/main" id="{146E2E33-5E0D-364C-AE94-6011CD21B631}"/>
              </a:ext>
            </a:extLst>
          </p:cNvPr>
          <p:cNvSpPr>
            <a:spLocks noGrp="1"/>
          </p:cNvSpPr>
          <p:nvPr>
            <p:ph type="sldNum" sz="quarter" idx="12"/>
          </p:nvPr>
        </p:nvSpPr>
        <p:spPr/>
        <p:txBody>
          <a:bodyPr/>
          <a:lstStyle/>
          <a:p>
            <a:fld id="{CBA53E11-492D-48B3-9F9B-09541CA2A39A}" type="slidenum">
              <a:rPr lang="en-GB" smtClean="0"/>
              <a:pPr/>
              <a:t>16</a:t>
            </a:fld>
            <a:endParaRPr lang="en-GB" dirty="0"/>
          </a:p>
        </p:txBody>
      </p:sp>
      <p:sp>
        <p:nvSpPr>
          <p:cNvPr id="5" name="Title 4">
            <a:extLst>
              <a:ext uri="{FF2B5EF4-FFF2-40B4-BE49-F238E27FC236}">
                <a16:creationId xmlns:a16="http://schemas.microsoft.com/office/drawing/2014/main" id="{E4E00C91-8C74-2520-0550-3F7A4F5743AC}"/>
              </a:ext>
            </a:extLst>
          </p:cNvPr>
          <p:cNvSpPr>
            <a:spLocks noGrp="1"/>
          </p:cNvSpPr>
          <p:nvPr>
            <p:ph type="ctrTitle"/>
          </p:nvPr>
        </p:nvSpPr>
        <p:spPr/>
        <p:txBody>
          <a:bodyPr/>
          <a:lstStyle/>
          <a:p>
            <a:r>
              <a:rPr lang="en-GB" sz="5400" b="1" dirty="0">
                <a:latin typeface="+mj-lt"/>
                <a:cs typeface="Courier New" panose="02070309020205020404" pitchFamily="49" charset="0"/>
              </a:rPr>
              <a:t>Relax - you can stop following along!</a:t>
            </a:r>
            <a:endParaRPr lang="en-US" dirty="0"/>
          </a:p>
        </p:txBody>
      </p:sp>
    </p:spTree>
    <p:extLst>
      <p:ext uri="{BB962C8B-B14F-4D97-AF65-F5344CB8AC3E}">
        <p14:creationId xmlns:p14="http://schemas.microsoft.com/office/powerpoint/2010/main" val="337615104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Python Kernels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01/11/2024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17</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An operating system process that runs Python code</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Separate to the front-end applications that you use to read/write code</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May run for a long time</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May be hosted locally or remotely</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Many applications can create a kernel</a:t>
            </a:r>
          </a:p>
        </p:txBody>
      </p:sp>
    </p:spTree>
    <p:extLst>
      <p:ext uri="{BB962C8B-B14F-4D97-AF65-F5344CB8AC3E}">
        <p14:creationId xmlns:p14="http://schemas.microsoft.com/office/powerpoint/2010/main" val="230810179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Python Commands in the Command Line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01/11/2024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18</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Individual Python commands can be run directly in the command line, Anaconda terminal, etc</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Type </a:t>
            </a:r>
            <a:r>
              <a:rPr lang="en-GB" sz="2600" dirty="0">
                <a:latin typeface="Courier New" panose="02070309020205020404" pitchFamily="49" charset="0"/>
                <a:cs typeface="Courier New" panose="02070309020205020404" pitchFamily="49" charset="0"/>
              </a:rPr>
              <a:t>python </a:t>
            </a:r>
            <a:r>
              <a:rPr lang="en-GB" sz="2600" dirty="0">
                <a:latin typeface="+mj-lt"/>
                <a:cs typeface="Courier New" panose="02070309020205020404" pitchFamily="49" charset="0"/>
              </a:rPr>
              <a:t>to create a kernel</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Type individual Python commands</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If using commands that require indentation (such as </a:t>
            </a:r>
            <a:r>
              <a:rPr lang="en-GB" sz="2600" dirty="0">
                <a:latin typeface="Courier New" panose="02070309020205020404" pitchFamily="49" charset="0"/>
                <a:cs typeface="Courier New" panose="02070309020205020404" pitchFamily="49" charset="0"/>
              </a:rPr>
              <a:t>for</a:t>
            </a:r>
            <a:r>
              <a:rPr lang="en-GB" sz="2600" dirty="0">
                <a:latin typeface="+mj-lt"/>
                <a:cs typeface="Courier New" panose="02070309020205020404" pitchFamily="49" charset="0"/>
              </a:rPr>
              <a:t> or </a:t>
            </a:r>
            <a:r>
              <a:rPr lang="en-GB" sz="2600" dirty="0">
                <a:latin typeface="Courier New" panose="02070309020205020404" pitchFamily="49" charset="0"/>
                <a:cs typeface="Courier New" panose="02070309020205020404" pitchFamily="49" charset="0"/>
              </a:rPr>
              <a:t>if</a:t>
            </a:r>
            <a:r>
              <a:rPr lang="en-GB" sz="2600" dirty="0">
                <a:latin typeface="+mj-lt"/>
                <a:cs typeface="Courier New" panose="02070309020205020404" pitchFamily="49" charset="0"/>
              </a:rPr>
              <a:t>) future commands will be taken as the indented block (indentation still required) until an empty line is entered</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Generally not a good option except for very short pieces of code</a:t>
            </a:r>
            <a:endParaRPr lang="en-GB" sz="2200" dirty="0">
              <a:latin typeface="+mj-lt"/>
              <a:cs typeface="Courier New" panose="02070309020205020404" pitchFamily="49" charset="0"/>
            </a:endParaRPr>
          </a:p>
        </p:txBody>
      </p:sp>
    </p:spTree>
    <p:extLst>
      <p:ext uri="{BB962C8B-B14F-4D97-AF65-F5344CB8AC3E}">
        <p14:creationId xmlns:p14="http://schemas.microsoft.com/office/powerpoint/2010/main" val="390133209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Jupyter Notebooks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01/11/2024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19</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File based around a JSON file format</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Has file extension </a:t>
            </a:r>
            <a:r>
              <a:rPr lang="en-GB" sz="2600" dirty="0">
                <a:latin typeface="Courier New" panose="02070309020205020404" pitchFamily="49" charset="0"/>
                <a:cs typeface="Courier New" panose="02070309020205020404" pitchFamily="49" charset="0"/>
              </a:rPr>
              <a:t>.</a:t>
            </a:r>
            <a:r>
              <a:rPr lang="en-GB" sz="2600" dirty="0" err="1">
                <a:latin typeface="Courier New" panose="02070309020205020404" pitchFamily="49" charset="0"/>
                <a:cs typeface="Courier New" panose="02070309020205020404" pitchFamily="49" charset="0"/>
              </a:rPr>
              <a:t>ipynb</a:t>
            </a:r>
            <a:endParaRPr lang="en-GB" sz="2600" dirty="0">
              <a:latin typeface="Courier New" panose="02070309020205020404" pitchFamily="49" charset="0"/>
              <a:cs typeface="Courier New" panose="02070309020205020404" pitchFamily="49" charset="0"/>
            </a:endParaRP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Include sections representing Markdown code and Python code</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Normally presented in a browser window</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Creates a Python kernel</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Can be run in a variety of applications</a:t>
            </a:r>
          </a:p>
          <a:p>
            <a:pPr marL="504891" lvl="2" indent="-342900">
              <a:lnSpc>
                <a:spcPct val="107000"/>
              </a:lnSpc>
            </a:pPr>
            <a:r>
              <a:rPr lang="en-GB" sz="2200" dirty="0">
                <a:latin typeface="+mj-lt"/>
                <a:cs typeface="Courier New" panose="02070309020205020404" pitchFamily="49" charset="0"/>
              </a:rPr>
              <a:t>Anaconda: run on local kernel</a:t>
            </a:r>
          </a:p>
          <a:p>
            <a:pPr marL="504891" lvl="2" indent="-342900">
              <a:lnSpc>
                <a:spcPct val="107000"/>
              </a:lnSpc>
            </a:pPr>
            <a:r>
              <a:rPr lang="en-GB" sz="2200" dirty="0" err="1">
                <a:latin typeface="+mj-lt"/>
                <a:cs typeface="Courier New" panose="02070309020205020404" pitchFamily="49" charset="0"/>
              </a:rPr>
              <a:t>Colab</a:t>
            </a:r>
            <a:r>
              <a:rPr lang="en-GB" sz="2200" dirty="0">
                <a:latin typeface="+mj-lt"/>
                <a:cs typeface="Courier New" panose="02070309020205020404" pitchFamily="49" charset="0"/>
              </a:rPr>
              <a:t>: run on a kernel on Google’s servers</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Special commands</a:t>
            </a:r>
          </a:p>
          <a:p>
            <a:pPr marL="504891" lvl="2" indent="-342900">
              <a:lnSpc>
                <a:spcPct val="107000"/>
              </a:lnSpc>
            </a:pPr>
            <a:r>
              <a:rPr lang="en-GB" sz="2200" dirty="0">
                <a:latin typeface="+mj-lt"/>
                <a:cs typeface="Courier New" panose="02070309020205020404" pitchFamily="49" charset="0"/>
              </a:rPr>
              <a:t>Can include console commands (begin with “!”)</a:t>
            </a:r>
          </a:p>
          <a:p>
            <a:pPr marL="504891" lvl="2" indent="-342900">
              <a:lnSpc>
                <a:spcPct val="107000"/>
              </a:lnSpc>
            </a:pPr>
            <a:r>
              <a:rPr lang="en-GB" sz="2200" dirty="0">
                <a:latin typeface="+mj-lt"/>
                <a:cs typeface="Courier New" panose="02070309020205020404" pitchFamily="49" charset="0"/>
              </a:rPr>
              <a:t>Can include </a:t>
            </a:r>
            <a:r>
              <a:rPr lang="en-GB" sz="2200" dirty="0" err="1">
                <a:latin typeface="+mj-lt"/>
                <a:cs typeface="Courier New" panose="02070309020205020404" pitchFamily="49" charset="0"/>
              </a:rPr>
              <a:t>ipython</a:t>
            </a:r>
            <a:r>
              <a:rPr lang="en-GB" sz="2200" dirty="0">
                <a:latin typeface="+mj-lt"/>
                <a:cs typeface="Courier New" panose="02070309020205020404" pitchFamily="49" charset="0"/>
              </a:rPr>
              <a:t> magic commands (begin with “%”)</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Can import from</a:t>
            </a:r>
            <a:r>
              <a:rPr lang="en-GB" sz="2600" dirty="0">
                <a:latin typeface="Courier New" panose="02070309020205020404" pitchFamily="49" charset="0"/>
                <a:cs typeface="Courier New" panose="02070309020205020404" pitchFamily="49" charset="0"/>
              </a:rPr>
              <a:t> .</a:t>
            </a:r>
            <a:r>
              <a:rPr lang="en-GB" sz="2600" dirty="0" err="1">
                <a:latin typeface="Courier New" panose="02070309020205020404" pitchFamily="49" charset="0"/>
                <a:cs typeface="Courier New" panose="02070309020205020404" pitchFamily="49" charset="0"/>
              </a:rPr>
              <a:t>py</a:t>
            </a:r>
            <a:r>
              <a:rPr lang="en-GB" sz="2600" dirty="0">
                <a:latin typeface="Courier New" panose="02070309020205020404" pitchFamily="49" charset="0"/>
                <a:cs typeface="Courier New" panose="02070309020205020404" pitchFamily="49" charset="0"/>
              </a:rPr>
              <a:t> </a:t>
            </a:r>
            <a:r>
              <a:rPr lang="en-GB" sz="2600" dirty="0">
                <a:latin typeface="+mj-lt"/>
                <a:cs typeface="Courier New" panose="02070309020205020404" pitchFamily="49" charset="0"/>
              </a:rPr>
              <a:t>files</a:t>
            </a:r>
          </a:p>
        </p:txBody>
      </p:sp>
      <p:sp>
        <p:nvSpPr>
          <p:cNvPr id="4" name="TextBox 3">
            <a:extLst>
              <a:ext uri="{FF2B5EF4-FFF2-40B4-BE49-F238E27FC236}">
                <a16:creationId xmlns:a16="http://schemas.microsoft.com/office/drawing/2014/main" id="{90207AAD-6F2F-D065-AD81-F892DF44606A}"/>
              </a:ext>
            </a:extLst>
          </p:cNvPr>
          <p:cNvSpPr txBox="1"/>
          <p:nvPr/>
        </p:nvSpPr>
        <p:spPr>
          <a:xfrm>
            <a:off x="8450611" y="-42308"/>
            <a:ext cx="3901284" cy="369332"/>
          </a:xfrm>
          <a:prstGeom prst="rect">
            <a:avLst/>
          </a:prstGeom>
          <a:noFill/>
        </p:spPr>
        <p:txBody>
          <a:bodyPr wrap="square" rtlCol="0">
            <a:spAutoFit/>
          </a:bodyPr>
          <a:lstStyle/>
          <a:p>
            <a:r>
              <a:rPr lang="en-GB" dirty="0">
                <a:solidFill>
                  <a:schemeClr val="accent1"/>
                </a:solidFill>
              </a:rPr>
              <a:t>Examples/Notebooks/</a:t>
            </a:r>
            <a:r>
              <a:rPr lang="en-GB" dirty="0" err="1">
                <a:solidFill>
                  <a:schemeClr val="accent1"/>
                </a:solidFill>
              </a:rPr>
              <a:t>Sample.ipynb</a:t>
            </a:r>
            <a:endParaRPr lang="en-GB" dirty="0">
              <a:solidFill>
                <a:schemeClr val="accent1"/>
              </a:solidFill>
            </a:endParaRPr>
          </a:p>
        </p:txBody>
      </p:sp>
    </p:spTree>
    <p:extLst>
      <p:ext uri="{BB962C8B-B14F-4D97-AF65-F5344CB8AC3E}">
        <p14:creationId xmlns:p14="http://schemas.microsoft.com/office/powerpoint/2010/main" val="155881363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Important Information on Marking your Attendance on Inkpath</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r>
              <a:rPr lang="en-GB" sz="3200" dirty="0"/>
              <a:t>I will show you a QR code at the end of the session allowing you to mark your attendance on Inkpath. Please do not mark your attendance until then.</a:t>
            </a:r>
            <a:br>
              <a:rPr lang="en-GB" sz="3200" dirty="0"/>
            </a:br>
            <a:br>
              <a:rPr lang="en-GB" sz="3200" dirty="0">
                <a:latin typeface="Calibri" panose="020F0502020204030204" pitchFamily="34" charset="0"/>
                <a:cs typeface="Calibri" panose="020F0502020204030204" pitchFamily="34" charset="0"/>
              </a:rPr>
            </a:br>
            <a:r>
              <a:rPr lang="en-US" sz="3200" dirty="0">
                <a:effectLst/>
                <a:ea typeface="Times New Roman" panose="02020603050405020304" pitchFamily="18" charset="0"/>
                <a:cs typeface="Calibri" panose="020F0502020204030204" pitchFamily="34" charset="0"/>
              </a:rPr>
              <a:t>If you are a Postgraduate Research student, this is required for receiving your ECRI professional development credit for this course.</a:t>
            </a:r>
            <a:endParaRPr lang="en-GB" sz="32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03CDD438-17AF-4711-9197-AAD3CB5FF7AD}" type="datetime1">
              <a:rPr lang="en-GB" smtClean="0"/>
              <a:t>01/11/2024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a:t>
            </a:fld>
            <a:endParaRPr lang="en-GB"/>
          </a:p>
        </p:txBody>
      </p:sp>
    </p:spTree>
    <p:extLst>
      <p:ext uri="{BB962C8B-B14F-4D97-AF65-F5344CB8AC3E}">
        <p14:creationId xmlns:p14="http://schemas.microsoft.com/office/powerpoint/2010/main" val="24391869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Running Python within an IDE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01/11/2024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20</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IDEs are application designed to help write and run code</a:t>
            </a:r>
          </a:p>
          <a:p>
            <a:pPr marL="504891" lvl="2" indent="-342900">
              <a:lnSpc>
                <a:spcPct val="107000"/>
              </a:lnSpc>
            </a:pPr>
            <a:r>
              <a:rPr lang="en-GB" sz="2200" dirty="0">
                <a:latin typeface="+mj-lt"/>
                <a:cs typeface="Courier New" panose="02070309020205020404" pitchFamily="49" charset="0"/>
              </a:rPr>
              <a:t>You may need to install an extension to interpret Python</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Many IDEs have GUI buttons to run the current file</a:t>
            </a:r>
          </a:p>
          <a:p>
            <a:pPr marL="504891" lvl="2" indent="-342900">
              <a:lnSpc>
                <a:spcPct val="107000"/>
              </a:lnSpc>
            </a:pPr>
            <a:r>
              <a:rPr lang="en-GB" sz="2200" dirty="0">
                <a:latin typeface="+mj-lt"/>
                <a:cs typeface="Courier New" panose="02070309020205020404" pitchFamily="49" charset="0"/>
              </a:rPr>
              <a:t>Will create a Python kernel</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Debugging</a:t>
            </a:r>
          </a:p>
          <a:p>
            <a:pPr marL="504891" lvl="2" indent="-342900">
              <a:lnSpc>
                <a:spcPct val="107000"/>
              </a:lnSpc>
            </a:pPr>
            <a:r>
              <a:rPr lang="en-GB" sz="2200" dirty="0">
                <a:latin typeface="+mj-lt"/>
                <a:cs typeface="Courier New" panose="02070309020205020404" pitchFamily="49" charset="0"/>
              </a:rPr>
              <a:t>Many IDEs allow debugging</a:t>
            </a:r>
          </a:p>
          <a:p>
            <a:pPr marL="504891" lvl="2" indent="-342900">
              <a:lnSpc>
                <a:spcPct val="107000"/>
              </a:lnSpc>
            </a:pPr>
            <a:r>
              <a:rPr lang="en-GB" sz="2200" dirty="0">
                <a:latin typeface="+mj-lt"/>
                <a:cs typeface="Courier New" panose="02070309020205020404" pitchFamily="49" charset="0"/>
              </a:rPr>
              <a:t>Runs the code but pauses at breakpoints</a:t>
            </a:r>
          </a:p>
          <a:p>
            <a:pPr marL="504891" lvl="2" indent="-342900">
              <a:lnSpc>
                <a:spcPct val="107000"/>
              </a:lnSpc>
            </a:pPr>
            <a:r>
              <a:rPr lang="en-GB" sz="2200" dirty="0">
                <a:latin typeface="+mj-lt"/>
                <a:cs typeface="Courier New" panose="02070309020205020404" pitchFamily="49" charset="0"/>
              </a:rPr>
              <a:t>Can display values of variables</a:t>
            </a:r>
          </a:p>
          <a:p>
            <a:pPr marL="504891" lvl="2" indent="-342900">
              <a:lnSpc>
                <a:spcPct val="107000"/>
              </a:lnSpc>
            </a:pPr>
            <a:r>
              <a:rPr lang="en-GB" sz="2200" dirty="0">
                <a:latin typeface="+mj-lt"/>
                <a:cs typeface="Courier New" panose="02070309020205020404" pitchFamily="49" charset="0"/>
              </a:rPr>
              <a:t>Useful for checking values without using lots of print statements and for seeing what path the interpreter takes through a code</a:t>
            </a:r>
          </a:p>
        </p:txBody>
      </p:sp>
      <p:sp>
        <p:nvSpPr>
          <p:cNvPr id="8" name="TextBox 7">
            <a:extLst>
              <a:ext uri="{FF2B5EF4-FFF2-40B4-BE49-F238E27FC236}">
                <a16:creationId xmlns:a16="http://schemas.microsoft.com/office/drawing/2014/main" id="{8E3E2AEC-1485-CCD8-B854-4AD0750B3E15}"/>
              </a:ext>
            </a:extLst>
          </p:cNvPr>
          <p:cNvSpPr txBox="1"/>
          <p:nvPr/>
        </p:nvSpPr>
        <p:spPr>
          <a:xfrm>
            <a:off x="9370748" y="9370"/>
            <a:ext cx="2958662" cy="369332"/>
          </a:xfrm>
          <a:prstGeom prst="rect">
            <a:avLst/>
          </a:prstGeom>
          <a:noFill/>
        </p:spPr>
        <p:txBody>
          <a:bodyPr wrap="square" rtlCol="0">
            <a:spAutoFit/>
          </a:bodyPr>
          <a:lstStyle/>
          <a:p>
            <a:r>
              <a:rPr lang="en-GB" dirty="0">
                <a:solidFill>
                  <a:schemeClr val="accent1"/>
                </a:solidFill>
              </a:rPr>
              <a:t>Examples/Command Line</a:t>
            </a:r>
          </a:p>
        </p:txBody>
      </p:sp>
    </p:spTree>
    <p:extLst>
      <p:ext uri="{BB962C8B-B14F-4D97-AF65-F5344CB8AC3E}">
        <p14:creationId xmlns:p14="http://schemas.microsoft.com/office/powerpoint/2010/main" val="205985642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Running Python Files From the Command Line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01/11/2024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21</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Python files can be run from the command line</a:t>
            </a:r>
          </a:p>
          <a:p>
            <a:pPr marL="504891" lvl="2" indent="-342900">
              <a:lnSpc>
                <a:spcPct val="107000"/>
              </a:lnSpc>
            </a:pPr>
            <a:r>
              <a:rPr lang="en-GB" sz="2200" dirty="0">
                <a:latin typeface="+mj-lt"/>
                <a:cs typeface="Courier New" panose="02070309020205020404" pitchFamily="49" charset="0"/>
              </a:rPr>
              <a:t>Linux/Mac terminal</a:t>
            </a:r>
          </a:p>
          <a:p>
            <a:pPr marL="504891" lvl="2" indent="-342900">
              <a:lnSpc>
                <a:spcPct val="107000"/>
              </a:lnSpc>
            </a:pPr>
            <a:r>
              <a:rPr lang="en-GB" sz="2200" dirty="0">
                <a:latin typeface="+mj-lt"/>
                <a:cs typeface="Courier New" panose="02070309020205020404" pitchFamily="49" charset="0"/>
              </a:rPr>
              <a:t>Windows PowerShell/command prompt</a:t>
            </a:r>
          </a:p>
          <a:p>
            <a:pPr marL="504891" lvl="2" indent="-342900">
              <a:lnSpc>
                <a:spcPct val="107000"/>
              </a:lnSpc>
            </a:pPr>
            <a:r>
              <a:rPr lang="en-GB" sz="2200" dirty="0">
                <a:latin typeface="+mj-lt"/>
                <a:cs typeface="Courier New" panose="02070309020205020404" pitchFamily="49" charset="0"/>
              </a:rPr>
              <a:t>Anaconda Terminal</a:t>
            </a:r>
          </a:p>
          <a:p>
            <a:pPr marL="504891" lvl="2" indent="-342900">
              <a:lnSpc>
                <a:spcPct val="107000"/>
              </a:lnSpc>
            </a:pPr>
            <a:r>
              <a:rPr lang="en-GB" sz="2200" dirty="0">
                <a:latin typeface="+mj-lt"/>
                <a:cs typeface="Courier New" panose="02070309020205020404" pitchFamily="49" charset="0"/>
              </a:rPr>
              <a:t>Terminal in IDE can use these programs</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Type </a:t>
            </a:r>
            <a:r>
              <a:rPr lang="en-GB" sz="2600" dirty="0">
                <a:latin typeface="Courier New" panose="02070309020205020404" pitchFamily="49" charset="0"/>
                <a:cs typeface="Courier New" panose="02070309020205020404" pitchFamily="49" charset="0"/>
              </a:rPr>
              <a:t>python file_1.py </a:t>
            </a:r>
            <a:r>
              <a:rPr lang="en-GB" sz="2600" dirty="0">
                <a:latin typeface="+mj-lt"/>
                <a:cs typeface="Courier New" panose="02070309020205020404" pitchFamily="49" charset="0"/>
              </a:rPr>
              <a:t>to run the file </a:t>
            </a:r>
            <a:r>
              <a:rPr lang="en-GB" sz="2600" dirty="0">
                <a:latin typeface="Courier New" panose="02070309020205020404" pitchFamily="49" charset="0"/>
                <a:cs typeface="Courier New" panose="02070309020205020404" pitchFamily="49" charset="0"/>
              </a:rPr>
              <a:t>file_1.py</a:t>
            </a:r>
          </a:p>
        </p:txBody>
      </p:sp>
      <p:sp>
        <p:nvSpPr>
          <p:cNvPr id="8" name="TextBox 7">
            <a:extLst>
              <a:ext uri="{FF2B5EF4-FFF2-40B4-BE49-F238E27FC236}">
                <a16:creationId xmlns:a16="http://schemas.microsoft.com/office/drawing/2014/main" id="{8E3E2AEC-1485-CCD8-B854-4AD0750B3E15}"/>
              </a:ext>
            </a:extLst>
          </p:cNvPr>
          <p:cNvSpPr txBox="1"/>
          <p:nvPr/>
        </p:nvSpPr>
        <p:spPr>
          <a:xfrm>
            <a:off x="9370748" y="9370"/>
            <a:ext cx="2958662" cy="369332"/>
          </a:xfrm>
          <a:prstGeom prst="rect">
            <a:avLst/>
          </a:prstGeom>
          <a:noFill/>
        </p:spPr>
        <p:txBody>
          <a:bodyPr wrap="square" rtlCol="0">
            <a:spAutoFit/>
          </a:bodyPr>
          <a:lstStyle/>
          <a:p>
            <a:r>
              <a:rPr lang="en-GB" dirty="0">
                <a:solidFill>
                  <a:schemeClr val="accent1"/>
                </a:solidFill>
              </a:rPr>
              <a:t>Examples/Command Line</a:t>
            </a:r>
          </a:p>
        </p:txBody>
      </p:sp>
    </p:spTree>
    <p:extLst>
      <p:ext uri="{BB962C8B-B14F-4D97-AF65-F5344CB8AC3E}">
        <p14:creationId xmlns:p14="http://schemas.microsoft.com/office/powerpoint/2010/main" val="235651513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__name__</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01/11/2024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22</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When Python runs a file it will set the variable </a:t>
            </a:r>
            <a:r>
              <a:rPr lang="en-GB" sz="2600" dirty="0">
                <a:latin typeface="Courier New" panose="02070309020205020404" pitchFamily="49" charset="0"/>
                <a:cs typeface="Courier New" panose="02070309020205020404" pitchFamily="49" charset="0"/>
              </a:rPr>
              <a:t>__name__ </a:t>
            </a:r>
            <a:r>
              <a:rPr lang="en-GB" sz="2600" dirty="0">
                <a:latin typeface="+mj-lt"/>
                <a:cs typeface="Courier New" panose="02070309020205020404" pitchFamily="49" charset="0"/>
              </a:rPr>
              <a:t>inside the file’s namespace before running code</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If this is the file directly run (such as from the command line) this will have the value </a:t>
            </a:r>
            <a:r>
              <a:rPr lang="en-GB" sz="2600" dirty="0">
                <a:latin typeface="Courier New" panose="02070309020205020404" pitchFamily="49" charset="0"/>
                <a:cs typeface="Courier New" panose="02070309020205020404" pitchFamily="49" charset="0"/>
              </a:rPr>
              <a:t>__main__</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If the file is imported, it will be the name of the file</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Use if </a:t>
            </a:r>
            <a:r>
              <a:rPr lang="en-GB" sz="2600" dirty="0">
                <a:latin typeface="Courier New" panose="02070309020205020404" pitchFamily="49" charset="0"/>
                <a:cs typeface="Courier New" panose="02070309020205020404" pitchFamily="49" charset="0"/>
              </a:rPr>
              <a:t>__name__ == “__main__” </a:t>
            </a:r>
            <a:r>
              <a:rPr lang="en-GB" sz="2600" dirty="0">
                <a:latin typeface="+mj-lt"/>
                <a:cs typeface="Courier New" panose="02070309020205020404" pitchFamily="49" charset="0"/>
              </a:rPr>
              <a:t>to cause code to run only if it’s the code being directly run</a:t>
            </a:r>
          </a:p>
          <a:p>
            <a:pPr marL="504891" lvl="2" indent="-342900">
              <a:lnSpc>
                <a:spcPct val="107000"/>
              </a:lnSpc>
            </a:pPr>
            <a:r>
              <a:rPr lang="en-GB" sz="2200" dirty="0">
                <a:latin typeface="+mj-lt"/>
                <a:cs typeface="Courier New" panose="02070309020205020404" pitchFamily="49" charset="0"/>
              </a:rPr>
              <a:t>Useful if you want to have some code which executes when it’s the code directly run but not if it’s imported as a module</a:t>
            </a:r>
            <a:endParaRPr lang="en-GB" sz="2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5672971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Common Command Line Arguments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01/11/2024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dirty="0"/>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23</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Some arguments can be provided to Python on the command line which cause it to behave differently</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Can invoke specific modules and features</a:t>
            </a:r>
            <a:endParaRPr lang="en-GB" sz="2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2241113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Flags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01/11/2024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dirty="0"/>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24</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There are </a:t>
            </a:r>
            <a:r>
              <a:rPr lang="en-GB" sz="2600" dirty="0">
                <a:latin typeface="+mj-lt"/>
                <a:cs typeface="Courier New" panose="02070309020205020404" pitchFamily="49" charset="0"/>
                <a:hlinkClick r:id="rId3"/>
              </a:rPr>
              <a:t>several of “flags”</a:t>
            </a:r>
            <a:r>
              <a:rPr lang="en-GB" sz="2600" dirty="0">
                <a:latin typeface="+mj-lt"/>
                <a:cs typeface="Courier New" panose="02070309020205020404" pitchFamily="49" charset="0"/>
              </a:rPr>
              <a:t> that can be added on the command line</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 followed by one or more letters</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Often niche in usage and useful for more advanced users</a:t>
            </a:r>
          </a:p>
          <a:p>
            <a:pPr marL="457200" indent="-457200">
              <a:lnSpc>
                <a:spcPct val="107000"/>
              </a:lnSpc>
              <a:buFont typeface="Arial" panose="020B0604020202020204" pitchFamily="34" charset="0"/>
              <a:buChar char="•"/>
            </a:pPr>
            <a:r>
              <a:rPr lang="en-GB" sz="2600" dirty="0">
                <a:latin typeface="Courier New" panose="02070309020205020404" pitchFamily="49" charset="0"/>
                <a:cs typeface="Courier New" panose="02070309020205020404" pitchFamily="49" charset="0"/>
              </a:rPr>
              <a:t>-B </a:t>
            </a:r>
            <a:r>
              <a:rPr lang="en-GB" sz="2600" dirty="0">
                <a:latin typeface="+mj-lt"/>
                <a:cs typeface="Courier New" panose="02070309020205020404" pitchFamily="49" charset="0"/>
              </a:rPr>
              <a:t>prevent Python from creating .</a:t>
            </a:r>
            <a:r>
              <a:rPr lang="en-GB" sz="2600" dirty="0" err="1">
                <a:latin typeface="+mj-lt"/>
                <a:cs typeface="Courier New" panose="02070309020205020404" pitchFamily="49" charset="0"/>
              </a:rPr>
              <a:t>pyc</a:t>
            </a:r>
            <a:r>
              <a:rPr lang="en-GB" sz="2600" dirty="0">
                <a:latin typeface="+mj-lt"/>
                <a:cs typeface="Courier New" panose="02070309020205020404" pitchFamily="49" charset="0"/>
              </a:rPr>
              <a:t> files when importing a module</a:t>
            </a:r>
          </a:p>
          <a:p>
            <a:pPr marL="457200" indent="-457200">
              <a:lnSpc>
                <a:spcPct val="107000"/>
              </a:lnSpc>
              <a:buFont typeface="Arial" panose="020B0604020202020204" pitchFamily="34" charset="0"/>
              <a:buChar char="•"/>
            </a:pPr>
            <a:r>
              <a:rPr lang="en-GB" sz="2600" dirty="0">
                <a:latin typeface="Courier New" panose="02070309020205020404" pitchFamily="49" charset="0"/>
                <a:cs typeface="Courier New" panose="02070309020205020404" pitchFamily="49" charset="0"/>
              </a:rPr>
              <a:t>-O </a:t>
            </a:r>
            <a:r>
              <a:rPr lang="en-GB" sz="2600" dirty="0">
                <a:latin typeface="+mj-lt"/>
                <a:cs typeface="Courier New" panose="02070309020205020404" pitchFamily="49" charset="0"/>
              </a:rPr>
              <a:t>Assert statements and other non-essential statements ignored</a:t>
            </a:r>
          </a:p>
          <a:p>
            <a:pPr marL="457200" indent="-457200">
              <a:lnSpc>
                <a:spcPct val="107000"/>
              </a:lnSpc>
              <a:buFont typeface="Arial" panose="020B0604020202020204" pitchFamily="34" charset="0"/>
              <a:buChar char="•"/>
            </a:pPr>
            <a:r>
              <a:rPr lang="en-GB" sz="2600" dirty="0">
                <a:latin typeface="Courier New" panose="02070309020205020404" pitchFamily="49" charset="0"/>
                <a:cs typeface="Courier New" panose="02070309020205020404" pitchFamily="49" charset="0"/>
              </a:rPr>
              <a:t>-v </a:t>
            </a:r>
            <a:r>
              <a:rPr lang="en-GB" sz="2600" dirty="0">
                <a:latin typeface="+mj-lt"/>
                <a:cs typeface="Courier New" panose="02070309020205020404" pitchFamily="49" charset="0"/>
              </a:rPr>
              <a:t>Verbose mode: provides extra output</a:t>
            </a:r>
          </a:p>
        </p:txBody>
      </p:sp>
    </p:spTree>
    <p:extLst>
      <p:ext uri="{BB962C8B-B14F-4D97-AF65-F5344CB8AC3E}">
        <p14:creationId xmlns:p14="http://schemas.microsoft.com/office/powerpoint/2010/main" val="166976312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err="1"/>
              <a:t>unittest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01/11/2024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dirty="0"/>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25</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A </a:t>
            </a:r>
            <a:r>
              <a:rPr lang="en-GB" sz="2600" dirty="0">
                <a:latin typeface="+mj-lt"/>
                <a:cs typeface="Courier New" panose="02070309020205020404" pitchFamily="49" charset="0"/>
                <a:hlinkClick r:id="rId3"/>
              </a:rPr>
              <a:t>module</a:t>
            </a:r>
            <a:r>
              <a:rPr lang="en-GB" sz="2600" dirty="0">
                <a:latin typeface="+mj-lt"/>
                <a:cs typeface="Courier New" panose="02070309020205020404" pitchFamily="49" charset="0"/>
              </a:rPr>
              <a:t> included with Python</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Automates running tests</a:t>
            </a:r>
          </a:p>
          <a:p>
            <a:pPr marL="457200" indent="-457200">
              <a:lnSpc>
                <a:spcPct val="107000"/>
              </a:lnSpc>
              <a:buFont typeface="Arial" panose="020B0604020202020204" pitchFamily="34" charset="0"/>
              <a:buChar char="•"/>
            </a:pPr>
            <a:r>
              <a:rPr lang="en-GB" sz="2600" dirty="0">
                <a:latin typeface="Courier New" panose="02070309020205020404" pitchFamily="49" charset="0"/>
                <a:cs typeface="Courier New" panose="02070309020205020404" pitchFamily="49" charset="0"/>
              </a:rPr>
              <a:t>python –m </a:t>
            </a:r>
            <a:r>
              <a:rPr lang="en-GB" sz="2600" dirty="0" err="1">
                <a:latin typeface="Courier New" panose="02070309020205020404" pitchFamily="49" charset="0"/>
                <a:cs typeface="Courier New" panose="02070309020205020404" pitchFamily="49" charset="0"/>
              </a:rPr>
              <a:t>unittest</a:t>
            </a:r>
            <a:r>
              <a:rPr lang="en-GB" sz="2600" dirty="0">
                <a:latin typeface="Courier New" panose="02070309020205020404" pitchFamily="49" charset="0"/>
                <a:cs typeface="Courier New" panose="02070309020205020404" pitchFamily="49" charset="0"/>
              </a:rPr>
              <a:t> </a:t>
            </a:r>
            <a:r>
              <a:rPr lang="en-GB" sz="2600" dirty="0" err="1">
                <a:latin typeface="Courier New" panose="02070309020205020404" pitchFamily="49" charset="0"/>
                <a:cs typeface="Courier New" panose="02070309020205020404" pitchFamily="49" charset="0"/>
              </a:rPr>
              <a:t>test_script_name</a:t>
            </a:r>
            <a:endParaRPr lang="en-GB" sz="2600" dirty="0">
              <a:latin typeface="Courier New" panose="02070309020205020404" pitchFamily="49" charset="0"/>
              <a:cs typeface="Courier New" panose="02070309020205020404" pitchFamily="49" charset="0"/>
            </a:endParaRPr>
          </a:p>
          <a:p>
            <a:pPr marL="457200" indent="-457200">
              <a:lnSpc>
                <a:spcPct val="107000"/>
              </a:lnSpc>
              <a:buFont typeface="Arial" panose="020B0604020202020204" pitchFamily="34" charset="0"/>
              <a:buChar char="•"/>
            </a:pPr>
            <a:r>
              <a:rPr lang="en-GB" sz="2600" dirty="0">
                <a:latin typeface="Courier New" panose="02070309020205020404" pitchFamily="49" charset="0"/>
                <a:cs typeface="Courier New" panose="02070309020205020404" pitchFamily="49" charset="0"/>
              </a:rPr>
              <a:t>-m </a:t>
            </a:r>
            <a:r>
              <a:rPr lang="en-GB" sz="2600" dirty="0">
                <a:latin typeface="+mj-lt"/>
                <a:cs typeface="Courier New" panose="02070309020205020404" pitchFamily="49" charset="0"/>
              </a:rPr>
              <a:t>invokes a module of the following name</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Can be used to check code and work and that it continues to work</a:t>
            </a:r>
            <a:endParaRPr lang="en-GB" sz="2200" dirty="0">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452FD99C-103A-FBF9-875D-4617BC993236}"/>
              </a:ext>
            </a:extLst>
          </p:cNvPr>
          <p:cNvSpPr txBox="1"/>
          <p:nvPr/>
        </p:nvSpPr>
        <p:spPr>
          <a:xfrm>
            <a:off x="9786494" y="-15875"/>
            <a:ext cx="2405506" cy="369332"/>
          </a:xfrm>
          <a:prstGeom prst="rect">
            <a:avLst/>
          </a:prstGeom>
          <a:noFill/>
        </p:spPr>
        <p:txBody>
          <a:bodyPr wrap="square" rtlCol="0">
            <a:spAutoFit/>
          </a:bodyPr>
          <a:lstStyle/>
          <a:p>
            <a:r>
              <a:rPr lang="en-GB" dirty="0">
                <a:solidFill>
                  <a:schemeClr val="accent1"/>
                </a:solidFill>
              </a:rPr>
              <a:t>Examples/Unit testing</a:t>
            </a:r>
          </a:p>
        </p:txBody>
      </p:sp>
    </p:spTree>
    <p:extLst>
      <p:ext uri="{BB962C8B-B14F-4D97-AF65-F5344CB8AC3E}">
        <p14:creationId xmlns:p14="http://schemas.microsoft.com/office/powerpoint/2010/main" val="44028694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Redirecting Output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01/11/2024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dirty="0"/>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26</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Python produces two types of output that can be redirected to files</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Redirection can be useful for storing or searching output</a:t>
            </a:r>
          </a:p>
          <a:p>
            <a:pPr marL="457200" indent="-457200">
              <a:lnSpc>
                <a:spcPct val="107000"/>
              </a:lnSpc>
              <a:buFont typeface="Arial" panose="020B0604020202020204" pitchFamily="34" charset="0"/>
              <a:buChar char="•"/>
            </a:pPr>
            <a:r>
              <a:rPr lang="en-GB" sz="2600" dirty="0" err="1">
                <a:latin typeface="+mj-lt"/>
                <a:cs typeface="Courier New" panose="02070309020205020404" pitchFamily="49" charset="0"/>
              </a:rPr>
              <a:t>stdout</a:t>
            </a:r>
            <a:endParaRPr lang="en-GB" sz="2600" dirty="0">
              <a:latin typeface="+mj-lt"/>
              <a:cs typeface="Courier New" panose="02070309020205020404" pitchFamily="49" charset="0"/>
            </a:endParaRPr>
          </a:p>
          <a:p>
            <a:pPr marL="504891" lvl="2" indent="-342900">
              <a:lnSpc>
                <a:spcPct val="107000"/>
              </a:lnSpc>
            </a:pPr>
            <a:r>
              <a:rPr lang="en-GB" sz="2200" dirty="0">
                <a:latin typeface="+mj-lt"/>
                <a:cs typeface="Courier New" panose="02070309020205020404" pitchFamily="49" charset="0"/>
              </a:rPr>
              <a:t>Produced by print statements, etc</a:t>
            </a:r>
          </a:p>
          <a:p>
            <a:pPr marL="504891" lvl="2" indent="-342900">
              <a:lnSpc>
                <a:spcPct val="107000"/>
              </a:lnSpc>
            </a:pPr>
            <a:r>
              <a:rPr lang="en-GB" sz="2200" dirty="0">
                <a:latin typeface="+mj-lt"/>
                <a:cs typeface="Courier New" panose="02070309020205020404" pitchFamily="49" charset="0"/>
              </a:rPr>
              <a:t>Can be redirected by writing </a:t>
            </a:r>
            <a:r>
              <a:rPr lang="en-GB" sz="2200" dirty="0">
                <a:latin typeface="Courier New" panose="02070309020205020404" pitchFamily="49" charset="0"/>
                <a:cs typeface="Courier New" panose="02070309020205020404" pitchFamily="49" charset="0"/>
              </a:rPr>
              <a:t>&gt; filename </a:t>
            </a:r>
            <a:r>
              <a:rPr lang="en-GB" sz="2200" dirty="0">
                <a:latin typeface="+mj-lt"/>
                <a:cs typeface="Courier New" panose="02070309020205020404" pitchFamily="49" charset="0"/>
              </a:rPr>
              <a:t>at the end of the command</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stderr</a:t>
            </a:r>
          </a:p>
          <a:p>
            <a:pPr marL="504891" lvl="2" indent="-342900">
              <a:lnSpc>
                <a:spcPct val="107000"/>
              </a:lnSpc>
            </a:pPr>
            <a:r>
              <a:rPr lang="en-GB" sz="2200" dirty="0">
                <a:latin typeface="+mj-lt"/>
                <a:cs typeface="Courier New" panose="02070309020205020404" pitchFamily="49" charset="0"/>
              </a:rPr>
              <a:t>Produce by exceptions and messages from Python</a:t>
            </a:r>
          </a:p>
          <a:p>
            <a:pPr marL="504891" lvl="2" indent="-342900">
              <a:lnSpc>
                <a:spcPct val="107000"/>
              </a:lnSpc>
            </a:pPr>
            <a:r>
              <a:rPr lang="en-GB" sz="2200" dirty="0">
                <a:latin typeface="+mj-lt"/>
                <a:cs typeface="Courier New" panose="02070309020205020404" pitchFamily="49" charset="0"/>
              </a:rPr>
              <a:t>Can be redirected by writing </a:t>
            </a:r>
            <a:r>
              <a:rPr lang="en-GB" sz="2200" dirty="0">
                <a:latin typeface="Courier New" panose="02070309020205020404" pitchFamily="49" charset="0"/>
                <a:cs typeface="Courier New" panose="02070309020205020404" pitchFamily="49" charset="0"/>
              </a:rPr>
              <a:t>2&gt;filename </a:t>
            </a:r>
            <a:r>
              <a:rPr lang="en-GB" sz="2200" dirty="0">
                <a:latin typeface="+mj-lt"/>
                <a:cs typeface="Courier New" panose="02070309020205020404" pitchFamily="49" charset="0"/>
              </a:rPr>
              <a:t>at the end of the command</a:t>
            </a:r>
          </a:p>
        </p:txBody>
      </p:sp>
      <p:sp>
        <p:nvSpPr>
          <p:cNvPr id="8" name="TextBox 7">
            <a:extLst>
              <a:ext uri="{FF2B5EF4-FFF2-40B4-BE49-F238E27FC236}">
                <a16:creationId xmlns:a16="http://schemas.microsoft.com/office/drawing/2014/main" id="{887364C7-CBF7-AFB1-5EBA-04F733F62AFF}"/>
              </a:ext>
            </a:extLst>
          </p:cNvPr>
          <p:cNvSpPr txBox="1"/>
          <p:nvPr/>
        </p:nvSpPr>
        <p:spPr>
          <a:xfrm>
            <a:off x="9808471" y="-15875"/>
            <a:ext cx="2460978" cy="369332"/>
          </a:xfrm>
          <a:prstGeom prst="rect">
            <a:avLst/>
          </a:prstGeom>
          <a:noFill/>
        </p:spPr>
        <p:txBody>
          <a:bodyPr wrap="square" rtlCol="0">
            <a:spAutoFit/>
          </a:bodyPr>
          <a:lstStyle/>
          <a:p>
            <a:r>
              <a:rPr lang="en-GB" dirty="0">
                <a:solidFill>
                  <a:schemeClr val="accent1"/>
                </a:solidFill>
              </a:rPr>
              <a:t>Examples/Redirection</a:t>
            </a:r>
          </a:p>
        </p:txBody>
      </p:sp>
    </p:spTree>
    <p:extLst>
      <p:ext uri="{BB962C8B-B14F-4D97-AF65-F5344CB8AC3E}">
        <p14:creationId xmlns:p14="http://schemas.microsoft.com/office/powerpoint/2010/main" val="342720123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Exercise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01/11/2024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dirty="0"/>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27</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Write a </a:t>
            </a:r>
            <a:r>
              <a:rPr lang="en-GB" sz="2600" dirty="0">
                <a:latin typeface="Courier New" panose="02070309020205020404" pitchFamily="49" charset="0"/>
                <a:cs typeface="Courier New" panose="02070309020205020404" pitchFamily="49" charset="0"/>
              </a:rPr>
              <a:t>.</a:t>
            </a:r>
            <a:r>
              <a:rPr lang="en-GB" sz="2600" dirty="0" err="1">
                <a:latin typeface="Courier New" panose="02070309020205020404" pitchFamily="49" charset="0"/>
                <a:cs typeface="Courier New" panose="02070309020205020404" pitchFamily="49" charset="0"/>
              </a:rPr>
              <a:t>py</a:t>
            </a:r>
            <a:r>
              <a:rPr lang="en-GB" sz="2600" dirty="0">
                <a:latin typeface="Courier New" panose="02070309020205020404" pitchFamily="49" charset="0"/>
                <a:cs typeface="Courier New" panose="02070309020205020404" pitchFamily="49" charset="0"/>
              </a:rPr>
              <a:t> </a:t>
            </a:r>
            <a:r>
              <a:rPr lang="en-GB" sz="2600" dirty="0">
                <a:latin typeface="+mj-lt"/>
                <a:cs typeface="Courier New" panose="02070309020205020404" pitchFamily="49" charset="0"/>
              </a:rPr>
              <a:t>file containing</a:t>
            </a:r>
          </a:p>
          <a:p>
            <a:pPr marL="504891" lvl="2" indent="-342900">
              <a:lnSpc>
                <a:spcPct val="107000"/>
              </a:lnSpc>
            </a:pPr>
            <a:r>
              <a:rPr lang="en-GB" sz="2200" dirty="0">
                <a:latin typeface="+mj-lt"/>
                <a:cs typeface="Courier New" panose="02070309020205020404" pitchFamily="49" charset="0"/>
              </a:rPr>
              <a:t>A function which contains an </a:t>
            </a:r>
            <a:r>
              <a:rPr lang="en-GB" sz="2200" dirty="0">
                <a:latin typeface="Courier New" panose="02070309020205020404" pitchFamily="49" charset="0"/>
                <a:cs typeface="Courier New" panose="02070309020205020404" pitchFamily="49" charset="0"/>
              </a:rPr>
              <a:t>assert</a:t>
            </a:r>
            <a:r>
              <a:rPr lang="en-GB" sz="2200" dirty="0">
                <a:latin typeface="+mj-lt"/>
                <a:cs typeface="Courier New" panose="02070309020205020404" pitchFamily="49" charset="0"/>
              </a:rPr>
              <a:t> statement which will fail</a:t>
            </a:r>
          </a:p>
          <a:p>
            <a:pPr marL="504891" lvl="2" indent="-342900">
              <a:lnSpc>
                <a:spcPct val="107000"/>
              </a:lnSpc>
            </a:pPr>
            <a:r>
              <a:rPr lang="en-GB" sz="2200" dirty="0">
                <a:latin typeface="+mj-lt"/>
                <a:cs typeface="Courier New" panose="02070309020205020404" pitchFamily="49" charset="0"/>
              </a:rPr>
              <a:t>A </a:t>
            </a:r>
            <a:r>
              <a:rPr lang="en-GB" sz="2200" dirty="0">
                <a:latin typeface="Courier New" panose="02070309020205020404" pitchFamily="49" charset="0"/>
                <a:cs typeface="Courier New" panose="02070309020205020404" pitchFamily="49" charset="0"/>
              </a:rPr>
              <a:t>print</a:t>
            </a:r>
            <a:r>
              <a:rPr lang="en-GB" sz="2200" dirty="0">
                <a:latin typeface="+mj-lt"/>
                <a:cs typeface="Courier New" panose="02070309020205020404" pitchFamily="49" charset="0"/>
              </a:rPr>
              <a:t> statement which will be executed</a:t>
            </a:r>
          </a:p>
          <a:p>
            <a:pPr marL="504891" lvl="2" indent="-342900">
              <a:lnSpc>
                <a:spcPct val="107000"/>
              </a:lnSpc>
            </a:pPr>
            <a:r>
              <a:rPr lang="en-GB" sz="2200" dirty="0">
                <a:latin typeface="+mj-lt"/>
                <a:cs typeface="Courier New" panose="02070309020205020404" pitchFamily="49" charset="0"/>
              </a:rPr>
              <a:t>A piece of code which will only be run when the code is run directly. This should call the function.</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Run the</a:t>
            </a:r>
            <a:r>
              <a:rPr lang="en-GB" sz="2600" dirty="0">
                <a:latin typeface="Courier New" panose="02070309020205020404" pitchFamily="49" charset="0"/>
                <a:cs typeface="Courier New" panose="02070309020205020404" pitchFamily="49" charset="0"/>
              </a:rPr>
              <a:t> .</a:t>
            </a:r>
            <a:r>
              <a:rPr lang="en-GB" sz="2600" dirty="0" err="1">
                <a:latin typeface="Courier New" panose="02070309020205020404" pitchFamily="49" charset="0"/>
                <a:cs typeface="Courier New" panose="02070309020205020404" pitchFamily="49" charset="0"/>
              </a:rPr>
              <a:t>py</a:t>
            </a:r>
            <a:r>
              <a:rPr lang="en-GB" sz="2600" dirty="0">
                <a:latin typeface="Courier New" panose="02070309020205020404" pitchFamily="49" charset="0"/>
                <a:cs typeface="Courier New" panose="02070309020205020404" pitchFamily="49" charset="0"/>
              </a:rPr>
              <a:t> </a:t>
            </a:r>
            <a:r>
              <a:rPr lang="en-GB" sz="2600" dirty="0">
                <a:latin typeface="+mj-lt"/>
                <a:cs typeface="Courier New" panose="02070309020205020404" pitchFamily="49" charset="0"/>
              </a:rPr>
              <a:t>file directly from the command line and redirect </a:t>
            </a:r>
            <a:r>
              <a:rPr lang="en-GB" sz="2600" dirty="0" err="1">
                <a:latin typeface="+mj-lt"/>
                <a:cs typeface="Courier New" panose="02070309020205020404" pitchFamily="49" charset="0"/>
              </a:rPr>
              <a:t>stdout</a:t>
            </a:r>
            <a:r>
              <a:rPr lang="en-GB" sz="2600" dirty="0">
                <a:latin typeface="+mj-lt"/>
                <a:cs typeface="Courier New" panose="02070309020205020404" pitchFamily="49" charset="0"/>
              </a:rPr>
              <a:t> and stderr to different files</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Run the .</a:t>
            </a:r>
            <a:r>
              <a:rPr lang="en-GB" sz="2600" dirty="0" err="1">
                <a:latin typeface="+mj-lt"/>
                <a:cs typeface="Courier New" panose="02070309020205020404" pitchFamily="49" charset="0"/>
              </a:rPr>
              <a:t>py</a:t>
            </a:r>
            <a:r>
              <a:rPr lang="en-GB" sz="2600" dirty="0">
                <a:latin typeface="+mj-lt"/>
                <a:cs typeface="Courier New" panose="02070309020205020404" pitchFamily="49" charset="0"/>
              </a:rPr>
              <a:t> file again but suppress the </a:t>
            </a:r>
            <a:r>
              <a:rPr lang="en-GB" sz="2600" dirty="0">
                <a:latin typeface="Courier New" panose="02070309020205020404" pitchFamily="49" charset="0"/>
                <a:cs typeface="Courier New" panose="02070309020205020404" pitchFamily="49" charset="0"/>
              </a:rPr>
              <a:t>assert</a:t>
            </a:r>
            <a:r>
              <a:rPr lang="en-GB" sz="2600" dirty="0">
                <a:latin typeface="+mj-lt"/>
                <a:cs typeface="Courier New" panose="02070309020205020404" pitchFamily="49" charset="0"/>
              </a:rPr>
              <a:t> statement</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Create a Jupyter Notebook and import and call the function in the</a:t>
            </a:r>
            <a:r>
              <a:rPr lang="en-GB" sz="2600" dirty="0">
                <a:latin typeface="Courier New" panose="02070309020205020404" pitchFamily="49" charset="0"/>
                <a:cs typeface="Courier New" panose="02070309020205020404" pitchFamily="49" charset="0"/>
              </a:rPr>
              <a:t> .</a:t>
            </a:r>
            <a:r>
              <a:rPr lang="en-GB" sz="2600" dirty="0" err="1">
                <a:latin typeface="Courier New" panose="02070309020205020404" pitchFamily="49" charset="0"/>
                <a:cs typeface="Courier New" panose="02070309020205020404" pitchFamily="49" charset="0"/>
              </a:rPr>
              <a:t>py</a:t>
            </a:r>
            <a:r>
              <a:rPr lang="en-GB" sz="2600" dirty="0">
                <a:latin typeface="Courier New" panose="02070309020205020404" pitchFamily="49" charset="0"/>
                <a:cs typeface="Courier New" panose="02070309020205020404" pitchFamily="49" charset="0"/>
              </a:rPr>
              <a:t> </a:t>
            </a:r>
            <a:r>
              <a:rPr lang="en-GB" sz="2600" dirty="0">
                <a:latin typeface="+mj-lt"/>
                <a:cs typeface="Courier New" panose="02070309020205020404" pitchFamily="49" charset="0"/>
              </a:rPr>
              <a:t>file</a:t>
            </a:r>
          </a:p>
        </p:txBody>
      </p:sp>
      <p:sp>
        <p:nvSpPr>
          <p:cNvPr id="8" name="TextBox 7">
            <a:extLst>
              <a:ext uri="{FF2B5EF4-FFF2-40B4-BE49-F238E27FC236}">
                <a16:creationId xmlns:a16="http://schemas.microsoft.com/office/drawing/2014/main" id="{887364C7-CBF7-AFB1-5EBA-04F733F62AFF}"/>
              </a:ext>
            </a:extLst>
          </p:cNvPr>
          <p:cNvSpPr txBox="1"/>
          <p:nvPr/>
        </p:nvSpPr>
        <p:spPr>
          <a:xfrm>
            <a:off x="9808471" y="-15875"/>
            <a:ext cx="2460978" cy="369332"/>
          </a:xfrm>
          <a:prstGeom prst="rect">
            <a:avLst/>
          </a:prstGeom>
          <a:noFill/>
        </p:spPr>
        <p:txBody>
          <a:bodyPr wrap="square" rtlCol="0">
            <a:spAutoFit/>
          </a:bodyPr>
          <a:lstStyle/>
          <a:p>
            <a:r>
              <a:rPr lang="en-GB" dirty="0">
                <a:solidFill>
                  <a:schemeClr val="accent1"/>
                </a:solidFill>
              </a:rPr>
              <a:t>Examples/Redirection</a:t>
            </a:r>
          </a:p>
        </p:txBody>
      </p:sp>
    </p:spTree>
    <p:extLst>
      <p:ext uri="{BB962C8B-B14F-4D97-AF65-F5344CB8AC3E}">
        <p14:creationId xmlns:p14="http://schemas.microsoft.com/office/powerpoint/2010/main" val="392413340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Command Line Arguments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01/11/2024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dirty="0"/>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28</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a:lnSpc>
                <a:spcPct val="107000"/>
              </a:lnSpc>
            </a:pPr>
            <a:r>
              <a:rPr lang="en-GB" sz="2600" dirty="0">
                <a:latin typeface="+mj-lt"/>
                <a:cs typeface="Courier New" panose="02070309020205020404" pitchFamily="49" charset="0"/>
              </a:rPr>
              <a:t>Command line arguments are the values which follow the name of the program on the command line</a:t>
            </a:r>
          </a:p>
          <a:p>
            <a:pPr>
              <a:lnSpc>
                <a:spcPct val="107000"/>
              </a:lnSpc>
            </a:pPr>
            <a:r>
              <a:rPr lang="en-GB" sz="2600" dirty="0">
                <a:latin typeface="+mj-lt"/>
                <a:cs typeface="Courier New" panose="02070309020205020404" pitchFamily="49" charset="0"/>
              </a:rPr>
              <a:t>Many programs accept arguments on the command line telling them exactly what to do</a:t>
            </a:r>
          </a:p>
          <a:p>
            <a:pPr>
              <a:lnSpc>
                <a:spcPct val="107000"/>
              </a:lnSpc>
            </a:pPr>
            <a:r>
              <a:rPr lang="en-GB" sz="2600" dirty="0">
                <a:latin typeface="+mj-lt"/>
                <a:cs typeface="Courier New" panose="02070309020205020404" pitchFamily="49" charset="0"/>
              </a:rPr>
              <a:t>Prevents having to edit the source code every time you want the code to consider a different case</a:t>
            </a:r>
          </a:p>
          <a:p>
            <a:pPr>
              <a:lnSpc>
                <a:spcPct val="107000"/>
              </a:lnSpc>
            </a:pPr>
            <a:r>
              <a:rPr lang="en-GB" sz="2600" dirty="0">
                <a:latin typeface="+mj-lt"/>
                <a:cs typeface="Courier New" panose="02070309020205020404" pitchFamily="49" charset="0"/>
              </a:rPr>
              <a:t>Makes the code much easier to give to other people to use</a:t>
            </a:r>
          </a:p>
          <a:p>
            <a:pPr>
              <a:lnSpc>
                <a:spcPct val="107000"/>
              </a:lnSpc>
            </a:pPr>
            <a:r>
              <a:rPr lang="en-GB" sz="2600" dirty="0">
                <a:latin typeface="+mj-lt"/>
                <a:cs typeface="Courier New" panose="02070309020205020404" pitchFamily="49" charset="0"/>
              </a:rPr>
              <a:t>When compiling, it allows the same executable to be used for different cases without recompiling</a:t>
            </a:r>
          </a:p>
        </p:txBody>
      </p:sp>
    </p:spTree>
    <p:extLst>
      <p:ext uri="{BB962C8B-B14F-4D97-AF65-F5344CB8AC3E}">
        <p14:creationId xmlns:p14="http://schemas.microsoft.com/office/powerpoint/2010/main" val="353095458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Command Line Arguments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01/11/2024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dirty="0"/>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29</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You will need to import the </a:t>
            </a:r>
            <a:r>
              <a:rPr lang="en-GB" sz="2600" dirty="0">
                <a:latin typeface="Courier New" panose="02070309020205020404" pitchFamily="49" charset="0"/>
                <a:cs typeface="Courier New" panose="02070309020205020404" pitchFamily="49" charset="0"/>
              </a:rPr>
              <a:t>sys</a:t>
            </a:r>
            <a:r>
              <a:rPr lang="en-GB" sz="2600" dirty="0">
                <a:latin typeface="+mj-lt"/>
                <a:cs typeface="Courier New" panose="02070309020205020404" pitchFamily="49" charset="0"/>
              </a:rPr>
              <a:t> package</a:t>
            </a:r>
          </a:p>
          <a:p>
            <a:pPr marL="457200" indent="-457200">
              <a:lnSpc>
                <a:spcPct val="107000"/>
              </a:lnSpc>
              <a:buFont typeface="Arial" panose="020B0604020202020204" pitchFamily="34" charset="0"/>
              <a:buChar char="•"/>
            </a:pPr>
            <a:r>
              <a:rPr lang="en-GB" sz="2600" dirty="0" err="1">
                <a:latin typeface="Courier New" panose="02070309020205020404" pitchFamily="49" charset="0"/>
                <a:cs typeface="Courier New" panose="02070309020205020404" pitchFamily="49" charset="0"/>
              </a:rPr>
              <a:t>sys.argv</a:t>
            </a:r>
            <a:r>
              <a:rPr lang="en-GB" sz="2600" dirty="0">
                <a:latin typeface="Courier New" panose="02070309020205020404" pitchFamily="49" charset="0"/>
                <a:cs typeface="Courier New" panose="02070309020205020404" pitchFamily="49" charset="0"/>
              </a:rPr>
              <a:t> </a:t>
            </a:r>
            <a:r>
              <a:rPr lang="en-GB" sz="2600" dirty="0">
                <a:latin typeface="+mj-lt"/>
                <a:cs typeface="Courier New" panose="02070309020205020404" pitchFamily="49" charset="0"/>
              </a:rPr>
              <a:t>is a list containing each argument on the command line as an entry</a:t>
            </a:r>
          </a:p>
          <a:p>
            <a:pPr marL="342900" lvl="1" indent="-342900">
              <a:lnSpc>
                <a:spcPct val="107000"/>
              </a:lnSpc>
              <a:buFont typeface="Arial" panose="020B0604020202020204" pitchFamily="34" charset="0"/>
              <a:buChar char="•"/>
            </a:pPr>
            <a:r>
              <a:rPr lang="en-GB" sz="2200" dirty="0">
                <a:latin typeface="+mj-lt"/>
                <a:cs typeface="Courier New" panose="02070309020205020404" pitchFamily="49" charset="0"/>
              </a:rPr>
              <a:t>Populated from the command line each time the code is run</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First value is the path to the file being run</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Subsequent values are the command line arguments</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Distinct entries are separated by spaces on the command line</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Each argument will be a string</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Can convert to other data types using functions such as </a:t>
            </a:r>
            <a:r>
              <a:rPr lang="en-GB" sz="2600" dirty="0">
                <a:latin typeface="Courier New" panose="02070309020205020404" pitchFamily="49" charset="0"/>
                <a:cs typeface="Courier New" panose="02070309020205020404" pitchFamily="49" charset="0"/>
              </a:rPr>
              <a:t>int()</a:t>
            </a:r>
            <a:r>
              <a:rPr lang="en-GB" sz="2600" dirty="0">
                <a:latin typeface="+mj-lt"/>
                <a:cs typeface="Courier New" panose="02070309020205020404" pitchFamily="49" charset="0"/>
              </a:rPr>
              <a:t>, </a:t>
            </a:r>
            <a:r>
              <a:rPr lang="en-GB" sz="2600" dirty="0">
                <a:latin typeface="Courier New" panose="02070309020205020404" pitchFamily="49" charset="0"/>
                <a:cs typeface="Courier New" panose="02070309020205020404" pitchFamily="49" charset="0"/>
              </a:rPr>
              <a:t>float()</a:t>
            </a:r>
            <a:r>
              <a:rPr lang="en-GB" sz="2600" dirty="0">
                <a:latin typeface="+mj-lt"/>
                <a:cs typeface="Courier New" panose="02070309020205020404" pitchFamily="49" charset="0"/>
              </a:rPr>
              <a:t>, </a:t>
            </a:r>
            <a:r>
              <a:rPr lang="en-GB" sz="2600" dirty="0">
                <a:latin typeface="Courier New" panose="02070309020205020404" pitchFamily="49" charset="0"/>
                <a:cs typeface="Courier New" panose="02070309020205020404" pitchFamily="49" charset="0"/>
              </a:rPr>
              <a:t>bool()</a:t>
            </a:r>
            <a:r>
              <a:rPr lang="en-GB" sz="2600" dirty="0">
                <a:latin typeface="+mj-lt"/>
                <a:cs typeface="Courier New" panose="02070309020205020404" pitchFamily="49" charset="0"/>
              </a:rPr>
              <a:t>, etc</a:t>
            </a:r>
          </a:p>
        </p:txBody>
      </p:sp>
      <p:sp>
        <p:nvSpPr>
          <p:cNvPr id="4" name="TextBox 3">
            <a:extLst>
              <a:ext uri="{FF2B5EF4-FFF2-40B4-BE49-F238E27FC236}">
                <a16:creationId xmlns:a16="http://schemas.microsoft.com/office/drawing/2014/main" id="{D7C4DA86-9C4E-2221-F012-9B6B888D7EDA}"/>
              </a:ext>
            </a:extLst>
          </p:cNvPr>
          <p:cNvSpPr txBox="1"/>
          <p:nvPr/>
        </p:nvSpPr>
        <p:spPr>
          <a:xfrm>
            <a:off x="9731022" y="0"/>
            <a:ext cx="2460978" cy="369332"/>
          </a:xfrm>
          <a:prstGeom prst="rect">
            <a:avLst/>
          </a:prstGeom>
          <a:noFill/>
        </p:spPr>
        <p:txBody>
          <a:bodyPr wrap="square" rtlCol="0">
            <a:spAutoFit/>
          </a:bodyPr>
          <a:lstStyle/>
          <a:p>
            <a:r>
              <a:rPr lang="en-GB" dirty="0">
                <a:solidFill>
                  <a:schemeClr val="accent1"/>
                </a:solidFill>
              </a:rPr>
              <a:t>Examples/Redirection</a:t>
            </a:r>
          </a:p>
        </p:txBody>
      </p:sp>
    </p:spTree>
    <p:extLst>
      <p:ext uri="{BB962C8B-B14F-4D97-AF65-F5344CB8AC3E}">
        <p14:creationId xmlns:p14="http://schemas.microsoft.com/office/powerpoint/2010/main" val="423231039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Learning Outcomes</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571500" lvl="0" indent="-571500">
              <a:lnSpc>
                <a:spcPct val="107000"/>
              </a:lnSpc>
              <a:buFont typeface="Arial" panose="020B0604020202020204" pitchFamily="34" charset="0"/>
              <a:buChar char="•"/>
            </a:pPr>
            <a:r>
              <a:rPr lang="en-GB" sz="3600" b="1" dirty="0">
                <a:effectLst/>
                <a:latin typeface="Arial" panose="020B0604020202020204" pitchFamily="34" charset="0"/>
                <a:ea typeface="Calibri" panose="020F0502020204030204" pitchFamily="34" charset="0"/>
                <a:cs typeface="Arial" panose="020B0604020202020204" pitchFamily="34" charset="0"/>
              </a:rPr>
              <a:t>Describe</a:t>
            </a:r>
            <a:r>
              <a:rPr lang="en-GB" sz="3600" dirty="0">
                <a:effectLst/>
                <a:latin typeface="Arial" panose="020B0604020202020204" pitchFamily="34" charset="0"/>
                <a:ea typeface="Calibri" panose="020F0502020204030204" pitchFamily="34" charset="0"/>
                <a:cs typeface="Arial" panose="020B0604020202020204" pitchFamily="34" charset="0"/>
              </a:rPr>
              <a:t> the terms “installation”, “environment”, “packages” and “kernel”</a:t>
            </a:r>
          </a:p>
          <a:p>
            <a:pPr marL="571500" lvl="0" indent="-571500">
              <a:lnSpc>
                <a:spcPct val="107000"/>
              </a:lnSpc>
              <a:buFont typeface="Arial" panose="020B0604020202020204" pitchFamily="34" charset="0"/>
              <a:buChar char="•"/>
            </a:pPr>
            <a:r>
              <a:rPr lang="en-GB" sz="3600" b="1" dirty="0">
                <a:effectLst/>
                <a:latin typeface="Arial" panose="020B0604020202020204" pitchFamily="34" charset="0"/>
                <a:ea typeface="Calibri" panose="020F0502020204030204" pitchFamily="34" charset="0"/>
                <a:cs typeface="Arial" panose="020B0604020202020204" pitchFamily="34" charset="0"/>
              </a:rPr>
              <a:t>Manage</a:t>
            </a:r>
            <a:r>
              <a:rPr lang="en-GB" sz="3600" dirty="0">
                <a:effectLst/>
                <a:latin typeface="Arial" panose="020B0604020202020204" pitchFamily="34" charset="0"/>
                <a:ea typeface="Calibri" panose="020F0502020204030204" pitchFamily="34" charset="0"/>
                <a:cs typeface="Arial" panose="020B0604020202020204" pitchFamily="34" charset="0"/>
              </a:rPr>
              <a:t> Python installations and environments</a:t>
            </a:r>
          </a:p>
          <a:p>
            <a:pPr marL="571500" lvl="0" indent="-571500">
              <a:lnSpc>
                <a:spcPct val="107000"/>
              </a:lnSpc>
              <a:buFont typeface="Arial" panose="020B0604020202020204" pitchFamily="34" charset="0"/>
              <a:buChar char="•"/>
            </a:pPr>
            <a:r>
              <a:rPr lang="en-GB" sz="3600" b="1" dirty="0">
                <a:effectLst/>
                <a:latin typeface="Arial" panose="020B0604020202020204" pitchFamily="34" charset="0"/>
                <a:ea typeface="Calibri" panose="020F0502020204030204" pitchFamily="34" charset="0"/>
                <a:cs typeface="Arial" panose="020B0604020202020204" pitchFamily="34" charset="0"/>
              </a:rPr>
              <a:t>Utilise</a:t>
            </a:r>
            <a:r>
              <a:rPr lang="en-GB" sz="3600" dirty="0">
                <a:effectLst/>
                <a:latin typeface="Arial" panose="020B0604020202020204" pitchFamily="34" charset="0"/>
                <a:ea typeface="Calibri" panose="020F0502020204030204" pitchFamily="34" charset="0"/>
                <a:cs typeface="Arial" panose="020B0604020202020204" pitchFamily="34" charset="0"/>
              </a:rPr>
              <a:t> Jupyter Notebooks and IDEs to create and run Python code</a:t>
            </a:r>
          </a:p>
          <a:p>
            <a:pPr marL="571500" lvl="0" indent="-571500">
              <a:lnSpc>
                <a:spcPct val="107000"/>
              </a:lnSpc>
              <a:buFont typeface="Arial" panose="020B0604020202020204" pitchFamily="34" charset="0"/>
              <a:buChar char="•"/>
            </a:pPr>
            <a:r>
              <a:rPr lang="en-GB" sz="3600" b="1" dirty="0">
                <a:effectLst/>
                <a:latin typeface="Arial" panose="020B0604020202020204" pitchFamily="34" charset="0"/>
                <a:ea typeface="Calibri" panose="020F0502020204030204" pitchFamily="34" charset="0"/>
                <a:cs typeface="Arial" panose="020B0604020202020204" pitchFamily="34" charset="0"/>
              </a:rPr>
              <a:t>Create</a:t>
            </a:r>
            <a:r>
              <a:rPr lang="en-GB" sz="3600" dirty="0">
                <a:effectLst/>
                <a:latin typeface="Arial" panose="020B0604020202020204" pitchFamily="34" charset="0"/>
                <a:ea typeface="Calibri" panose="020F0502020204030204" pitchFamily="34" charset="0"/>
                <a:cs typeface="Arial" panose="020B0604020202020204" pitchFamily="34" charset="0"/>
              </a:rPr>
              <a:t> basic Python programs which use command line options</a:t>
            </a:r>
            <a:endParaRPr lang="en-GB" sz="3600" dirty="0">
              <a:latin typeface="Arial" panose="020B0604020202020204" pitchFamily="34" charset="0"/>
              <a:cs typeface="Arial" panose="020B0604020202020204" pitchFamily="34" charset="0"/>
            </a:endParaRP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1FC8AFE5-B5B8-44C3-88EE-9DCF7FE84B48}" type="datetime1">
              <a:rPr lang="en-GB" smtClean="0"/>
              <a:t>01/11/2024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a:t>
            </a:fld>
            <a:endParaRPr lang="en-GB"/>
          </a:p>
        </p:txBody>
      </p:sp>
    </p:spTree>
    <p:extLst>
      <p:ext uri="{BB962C8B-B14F-4D97-AF65-F5344CB8AC3E}">
        <p14:creationId xmlns:p14="http://schemas.microsoft.com/office/powerpoint/2010/main" val="1640750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Input Files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01/11/2024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dirty="0"/>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30</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Some programs will require a lot of specification from the user</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Don’t try to provide all of this on the command line</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Instead, considered loading from a file</a:t>
            </a:r>
          </a:p>
          <a:p>
            <a:pPr marL="504891" lvl="2" indent="-342900">
              <a:lnSpc>
                <a:spcPct val="107000"/>
              </a:lnSpc>
            </a:pPr>
            <a:r>
              <a:rPr lang="en-GB" sz="2200" dirty="0">
                <a:latin typeface="+mj-lt"/>
                <a:cs typeface="Courier New" panose="02070309020205020404" pitchFamily="49" charset="0"/>
              </a:rPr>
              <a:t>Easier to edit the data being passed in</a:t>
            </a:r>
          </a:p>
          <a:p>
            <a:pPr marL="504891" lvl="2" indent="-342900">
              <a:lnSpc>
                <a:spcPct val="107000"/>
              </a:lnSpc>
            </a:pPr>
            <a:r>
              <a:rPr lang="en-GB" sz="2200" dirty="0">
                <a:latin typeface="+mj-lt"/>
                <a:cs typeface="Courier New" panose="02070309020205020404" pitchFamily="49" charset="0"/>
              </a:rPr>
              <a:t>Can preserve specific input to be used in the future</a:t>
            </a:r>
          </a:p>
          <a:p>
            <a:pPr marL="504891" lvl="2" indent="-342900">
              <a:lnSpc>
                <a:spcPct val="107000"/>
              </a:lnSpc>
            </a:pPr>
            <a:r>
              <a:rPr lang="en-GB" sz="2200" dirty="0">
                <a:latin typeface="+mj-lt"/>
                <a:cs typeface="Courier New" panose="02070309020205020404" pitchFamily="49" charset="0"/>
              </a:rPr>
              <a:t>Can specify the path to the file as a command line argument</a:t>
            </a:r>
          </a:p>
        </p:txBody>
      </p:sp>
    </p:spTree>
    <p:extLst>
      <p:ext uri="{BB962C8B-B14F-4D97-AF65-F5344CB8AC3E}">
        <p14:creationId xmlns:p14="http://schemas.microsoft.com/office/powerpoint/2010/main" val="384460803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Exercise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01/11/2024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dirty="0"/>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31</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Write a script named </a:t>
            </a:r>
            <a:r>
              <a:rPr lang="en-GB" sz="2600" dirty="0">
                <a:latin typeface="Courier New" panose="02070309020205020404" pitchFamily="49" charset="0"/>
                <a:cs typeface="Courier New" panose="02070309020205020404" pitchFamily="49" charset="0"/>
              </a:rPr>
              <a:t>divider.py </a:t>
            </a:r>
            <a:r>
              <a:rPr lang="en-GB" sz="2600" dirty="0">
                <a:latin typeface="+mj-lt"/>
                <a:cs typeface="Courier New" panose="02070309020205020404" pitchFamily="49" charset="0"/>
              </a:rPr>
              <a:t>designed to calculate and print the result when one value is divided by another</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The script should read arguments provided on the command line</a:t>
            </a:r>
          </a:p>
          <a:p>
            <a:pPr marL="504891" lvl="2" indent="-342900">
              <a:lnSpc>
                <a:spcPct val="107000"/>
              </a:lnSpc>
            </a:pPr>
            <a:r>
              <a:rPr lang="en-GB" sz="2200" dirty="0">
                <a:latin typeface="+mj-lt"/>
                <a:cs typeface="Courier New" panose="02070309020205020404" pitchFamily="49" charset="0"/>
              </a:rPr>
              <a:t>The first is the numerator</a:t>
            </a:r>
          </a:p>
          <a:p>
            <a:pPr marL="504891" lvl="2" indent="-342900">
              <a:lnSpc>
                <a:spcPct val="107000"/>
              </a:lnSpc>
            </a:pPr>
            <a:r>
              <a:rPr lang="en-GB" sz="2200" dirty="0">
                <a:latin typeface="+mj-lt"/>
                <a:cs typeface="Courier New" panose="02070309020205020404" pitchFamily="49" charset="0"/>
              </a:rPr>
              <a:t>The second is the denominator</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So, using the command </a:t>
            </a:r>
            <a:r>
              <a:rPr lang="en-GB" sz="2600" dirty="0">
                <a:latin typeface="Courier New" panose="02070309020205020404" pitchFamily="49" charset="0"/>
                <a:cs typeface="Courier New" panose="02070309020205020404" pitchFamily="49" charset="0"/>
              </a:rPr>
              <a:t>python divider.py 5.2 2 </a:t>
            </a:r>
            <a:r>
              <a:rPr lang="en-GB" sz="2600" dirty="0">
                <a:latin typeface="+mj-lt"/>
                <a:cs typeface="Courier New" panose="02070309020205020404" pitchFamily="49" charset="0"/>
              </a:rPr>
              <a:t>should cause the value </a:t>
            </a:r>
            <a:r>
              <a:rPr lang="en-GB" sz="2600" dirty="0">
                <a:latin typeface="Courier New" panose="02070309020205020404" pitchFamily="49" charset="0"/>
                <a:cs typeface="Courier New" panose="02070309020205020404" pitchFamily="49" charset="0"/>
              </a:rPr>
              <a:t>2.6</a:t>
            </a:r>
            <a:r>
              <a:rPr lang="en-GB" sz="2600" dirty="0">
                <a:latin typeface="+mj-lt"/>
                <a:cs typeface="Courier New" panose="02070309020205020404" pitchFamily="49" charset="0"/>
              </a:rPr>
              <a:t> to be printed</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Consider what your code should do if</a:t>
            </a:r>
          </a:p>
          <a:p>
            <a:pPr marL="504891" lvl="2" indent="-342900">
              <a:lnSpc>
                <a:spcPct val="107000"/>
              </a:lnSpc>
            </a:pPr>
            <a:r>
              <a:rPr lang="en-GB" sz="2200" dirty="0">
                <a:latin typeface="+mj-lt"/>
                <a:cs typeface="Courier New" panose="02070309020205020404" pitchFamily="49" charset="0"/>
              </a:rPr>
              <a:t>The number of arguments provided is not 2</a:t>
            </a:r>
          </a:p>
          <a:p>
            <a:pPr marL="504891" lvl="2" indent="-342900">
              <a:lnSpc>
                <a:spcPct val="107000"/>
              </a:lnSpc>
            </a:pPr>
            <a:r>
              <a:rPr lang="en-GB" sz="2200" dirty="0">
                <a:latin typeface="+mj-lt"/>
                <a:cs typeface="Courier New" panose="02070309020205020404" pitchFamily="49" charset="0"/>
              </a:rPr>
              <a:t>The arguments cannot be converted to floats</a:t>
            </a:r>
            <a:endParaRPr lang="en-GB" sz="1800" dirty="0">
              <a:latin typeface="+mj-lt"/>
              <a:cs typeface="Courier New" panose="02070309020205020404" pitchFamily="49" charset="0"/>
            </a:endParaRPr>
          </a:p>
        </p:txBody>
      </p:sp>
    </p:spTree>
    <p:extLst>
      <p:ext uri="{BB962C8B-B14F-4D97-AF65-F5344CB8AC3E}">
        <p14:creationId xmlns:p14="http://schemas.microsoft.com/office/powerpoint/2010/main" val="250466350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Taking it Further - HPC</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01/11/2024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dirty="0"/>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32</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High Performance Computing (HPC) clusters allow you to access powerful computers to run large jobs quickly</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You will need to transfer your code to the HPC cluster</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Code will be run remotely using terminal commands</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You will typically need to create an environment for your code</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Python-specific instructions for Imperial’s HPC cluster can be found </a:t>
            </a:r>
            <a:r>
              <a:rPr lang="en-GB" sz="2600" dirty="0">
                <a:latin typeface="+mj-lt"/>
                <a:cs typeface="Courier New" panose="02070309020205020404" pitchFamily="49" charset="0"/>
                <a:hlinkClick r:id="rId3"/>
              </a:rPr>
              <a:t>here</a:t>
            </a:r>
            <a:endParaRPr lang="en-GB" sz="2600" dirty="0">
              <a:latin typeface="+mj-lt"/>
              <a:cs typeface="Courier New" panose="02070309020205020404" pitchFamily="49" charset="0"/>
            </a:endParaRP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General information about using HPC at Imperial can be found </a:t>
            </a:r>
            <a:r>
              <a:rPr lang="en-GB" sz="2600" dirty="0">
                <a:latin typeface="+mj-lt"/>
                <a:cs typeface="Courier New" panose="02070309020205020404" pitchFamily="49" charset="0"/>
                <a:hlinkClick r:id="rId4"/>
              </a:rPr>
              <a:t>here</a:t>
            </a:r>
            <a:r>
              <a:rPr lang="en-GB" sz="2600" dirty="0">
                <a:latin typeface="+mj-lt"/>
                <a:cs typeface="Courier New" panose="02070309020205020404" pitchFamily="49" charset="0"/>
              </a:rPr>
              <a:t> or you may register for the ECRI course </a:t>
            </a:r>
            <a:r>
              <a:rPr lang="en-GB" sz="2600" dirty="0">
                <a:latin typeface="+mj-lt"/>
                <a:cs typeface="Courier New" panose="02070309020205020404" pitchFamily="49" charset="0"/>
                <a:hlinkClick r:id="rId5"/>
              </a:rPr>
              <a:t>here</a:t>
            </a:r>
            <a:endParaRPr lang="en-GB" sz="2600" dirty="0">
              <a:latin typeface="+mj-lt"/>
              <a:cs typeface="Courier New" panose="02070309020205020404" pitchFamily="49" charset="0"/>
            </a:endParaRPr>
          </a:p>
        </p:txBody>
      </p:sp>
    </p:spTree>
    <p:extLst>
      <p:ext uri="{BB962C8B-B14F-4D97-AF65-F5344CB8AC3E}">
        <p14:creationId xmlns:p14="http://schemas.microsoft.com/office/powerpoint/2010/main" val="355605013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Taking it Further - Containers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BF86E5E-B37E-4F74-9F64-BD35F8CF7A2D}" type="datetime1">
              <a:rPr lang="en-GB" smtClean="0"/>
              <a:t>01/11/2024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dirty="0"/>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33</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Containers (such as </a:t>
            </a:r>
            <a:r>
              <a:rPr lang="en-GB" sz="2600" dirty="0">
                <a:latin typeface="+mj-lt"/>
                <a:cs typeface="Courier New" panose="02070309020205020404" pitchFamily="49" charset="0"/>
                <a:hlinkClick r:id="rId3"/>
              </a:rPr>
              <a:t>Docker</a:t>
            </a:r>
            <a:r>
              <a:rPr lang="en-GB" sz="2600" dirty="0">
                <a:latin typeface="+mj-lt"/>
                <a:cs typeface="Courier New" panose="02070309020205020404" pitchFamily="49" charset="0"/>
              </a:rPr>
              <a:t>) are a way of defining a loosely isolated environment for running applications</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Allows dependencies of applications to be packaged and isolated from the rest of the Operating System</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Ensures all developers and users are using the same environment</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Can also be useful for deploying more complex apps to HPC</a:t>
            </a: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Can be used for </a:t>
            </a:r>
            <a:r>
              <a:rPr lang="en-GB" sz="2600" dirty="0">
                <a:latin typeface="+mj-lt"/>
                <a:cs typeface="Courier New" panose="02070309020205020404" pitchFamily="49" charset="0"/>
                <a:hlinkClick r:id="rId4"/>
              </a:rPr>
              <a:t>Python development</a:t>
            </a:r>
            <a:endParaRPr lang="en-GB" sz="2600" dirty="0">
              <a:latin typeface="+mj-lt"/>
              <a:cs typeface="Courier New" panose="02070309020205020404" pitchFamily="49" charset="0"/>
            </a:endParaRPr>
          </a:p>
          <a:p>
            <a:pPr marL="457200" indent="-457200">
              <a:lnSpc>
                <a:spcPct val="107000"/>
              </a:lnSpc>
              <a:buFont typeface="Arial" panose="020B0604020202020204" pitchFamily="34" charset="0"/>
              <a:buChar char="•"/>
            </a:pPr>
            <a:r>
              <a:rPr lang="en-GB" sz="2600" dirty="0">
                <a:latin typeface="+mj-lt"/>
                <a:cs typeface="Courier New" panose="02070309020205020404" pitchFamily="49" charset="0"/>
              </a:rPr>
              <a:t>The ECRI offers a </a:t>
            </a:r>
            <a:r>
              <a:rPr lang="en-GB" sz="2600" dirty="0">
                <a:latin typeface="+mj-lt"/>
                <a:cs typeface="Courier New" panose="02070309020205020404" pitchFamily="49" charset="0"/>
                <a:hlinkClick r:id="rId5"/>
              </a:rPr>
              <a:t>course on containers</a:t>
            </a:r>
            <a:endParaRPr lang="en-GB" sz="2600" dirty="0">
              <a:latin typeface="+mj-lt"/>
              <a:cs typeface="Courier New" panose="02070309020205020404" pitchFamily="49" charset="0"/>
            </a:endParaRPr>
          </a:p>
          <a:p>
            <a:pPr>
              <a:lnSpc>
                <a:spcPct val="107000"/>
              </a:lnSpc>
            </a:pPr>
            <a:endParaRPr lang="en-GB" sz="2600" dirty="0">
              <a:latin typeface="+mj-lt"/>
              <a:cs typeface="Courier New" panose="02070309020205020404" pitchFamily="49" charset="0"/>
            </a:endParaRPr>
          </a:p>
        </p:txBody>
      </p:sp>
    </p:spTree>
    <p:extLst>
      <p:ext uri="{BB962C8B-B14F-4D97-AF65-F5344CB8AC3E}">
        <p14:creationId xmlns:p14="http://schemas.microsoft.com/office/powerpoint/2010/main" val="4795375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9A737-0B87-8D06-30BC-159A01E55D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1AE690-3DB5-C8AC-A9B4-2E152B27C705}"/>
              </a:ext>
            </a:extLst>
          </p:cNvPr>
          <p:cNvSpPr>
            <a:spLocks noGrp="1"/>
          </p:cNvSpPr>
          <p:nvPr>
            <p:ph type="title"/>
          </p:nvPr>
        </p:nvSpPr>
        <p:spPr/>
        <p:txBody>
          <a:bodyPr/>
          <a:lstStyle/>
          <a:p>
            <a:r>
              <a:rPr lang="en-GB" dirty="0"/>
              <a:t>Please take 3 minutes to complete the evaluation</a:t>
            </a:r>
            <a:endParaRPr lang="en-US" dirty="0"/>
          </a:p>
        </p:txBody>
      </p:sp>
      <p:sp>
        <p:nvSpPr>
          <p:cNvPr id="7" name="Date Placeholder 6">
            <a:extLst>
              <a:ext uri="{FF2B5EF4-FFF2-40B4-BE49-F238E27FC236}">
                <a16:creationId xmlns:a16="http://schemas.microsoft.com/office/drawing/2014/main" id="{8864DF49-9A4D-5154-542F-8028013658AA}"/>
              </a:ext>
            </a:extLst>
          </p:cNvPr>
          <p:cNvSpPr>
            <a:spLocks noGrp="1"/>
          </p:cNvSpPr>
          <p:nvPr>
            <p:ph type="dt" sz="half" idx="10"/>
          </p:nvPr>
        </p:nvSpPr>
        <p:spPr/>
        <p:txBody>
          <a:bodyPr/>
          <a:lstStyle/>
          <a:p>
            <a:fld id="{F0BF9B1A-B6F2-42EB-8E1B-5799D3EC8AC9}" type="datetime1">
              <a:rPr lang="en-GB" smtClean="0"/>
              <a:t>01/11/2024</a:t>
            </a:fld>
            <a:endParaRPr lang="en-GB"/>
          </a:p>
        </p:txBody>
      </p:sp>
      <p:sp>
        <p:nvSpPr>
          <p:cNvPr id="8" name="Footer Placeholder 7">
            <a:extLst>
              <a:ext uri="{FF2B5EF4-FFF2-40B4-BE49-F238E27FC236}">
                <a16:creationId xmlns:a16="http://schemas.microsoft.com/office/drawing/2014/main" id="{34B811AD-8D42-0DE4-1E96-E0C6A5A1118B}"/>
              </a:ext>
            </a:extLst>
          </p:cNvPr>
          <p:cNvSpPr>
            <a:spLocks noGrp="1"/>
          </p:cNvSpPr>
          <p:nvPr>
            <p:ph type="ftr" sz="quarter" idx="11"/>
          </p:nvPr>
        </p:nvSpPr>
        <p:spPr/>
        <p:txBody>
          <a:bodyPr/>
          <a:lstStyle/>
          <a:p>
            <a:r>
              <a:rPr lang="en-US"/>
              <a:t>Managing and Running Python Effectively</a:t>
            </a:r>
            <a:endParaRPr lang="en-GB" dirty="0"/>
          </a:p>
        </p:txBody>
      </p:sp>
      <p:sp>
        <p:nvSpPr>
          <p:cNvPr id="9" name="Slide Number Placeholder 8">
            <a:extLst>
              <a:ext uri="{FF2B5EF4-FFF2-40B4-BE49-F238E27FC236}">
                <a16:creationId xmlns:a16="http://schemas.microsoft.com/office/drawing/2014/main" id="{291DDFA7-DE3D-8D77-CFD3-B19A6CF5B92F}"/>
              </a:ext>
            </a:extLst>
          </p:cNvPr>
          <p:cNvSpPr>
            <a:spLocks noGrp="1"/>
          </p:cNvSpPr>
          <p:nvPr>
            <p:ph type="sldNum" sz="quarter" idx="12"/>
          </p:nvPr>
        </p:nvSpPr>
        <p:spPr/>
        <p:txBody>
          <a:bodyPr/>
          <a:lstStyle/>
          <a:p>
            <a:fld id="{CBA53E11-492D-48B3-9F9B-09541CA2A39A}" type="slidenum">
              <a:rPr lang="en-GB" smtClean="0"/>
              <a:pPr/>
              <a:t>34</a:t>
            </a:fld>
            <a:endParaRPr lang="en-GB"/>
          </a:p>
        </p:txBody>
      </p:sp>
      <p:sp>
        <p:nvSpPr>
          <p:cNvPr id="3" name="Content Placeholder 2">
            <a:extLst>
              <a:ext uri="{FF2B5EF4-FFF2-40B4-BE49-F238E27FC236}">
                <a16:creationId xmlns:a16="http://schemas.microsoft.com/office/drawing/2014/main" id="{20C7DBC8-6B4B-6860-9339-77D08AD9EA11}"/>
              </a:ext>
            </a:extLst>
          </p:cNvPr>
          <p:cNvSpPr>
            <a:spLocks noGrp="1"/>
          </p:cNvSpPr>
          <p:nvPr>
            <p:ph idx="1"/>
          </p:nvPr>
        </p:nvSpPr>
        <p:spPr/>
        <p:txBody>
          <a:bodyPr/>
          <a:lstStyle/>
          <a:p>
            <a:r>
              <a:rPr lang="en-GB" dirty="0"/>
              <a:t>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6" name="Content Placeholder 5">
            <a:extLst>
              <a:ext uri="{FF2B5EF4-FFF2-40B4-BE49-F238E27FC236}">
                <a16:creationId xmlns:a16="http://schemas.microsoft.com/office/drawing/2014/main" id="{F67B57BE-29B8-B7BA-15CB-930F83F6EB26}"/>
              </a:ext>
            </a:extLst>
          </p:cNvPr>
          <p:cNvSpPr>
            <a:spLocks noGrp="1"/>
          </p:cNvSpPr>
          <p:nvPr>
            <p:ph idx="15"/>
          </p:nvPr>
        </p:nvSpPr>
        <p:spPr>
          <a:xfrm>
            <a:off x="5768248" y="1509025"/>
            <a:ext cx="5489924" cy="4142267"/>
          </a:xfrm>
        </p:spPr>
        <p:txBody>
          <a:bodyPr/>
          <a:lstStyle/>
          <a:p>
            <a:pPr marL="457200" indent="-457200">
              <a:buFont typeface="Arial" panose="020B0604020202020204" pitchFamily="34" charset="0"/>
              <a:buChar char="•"/>
            </a:pPr>
            <a:r>
              <a:rPr lang="en-GB" sz="3000" dirty="0"/>
              <a:t>Once you’ve completed this course, please provide feedback</a:t>
            </a:r>
          </a:p>
          <a:p>
            <a:pPr marL="457200" lvl="1" indent="-457200">
              <a:buFont typeface="Arial" panose="020B0604020202020204" pitchFamily="34" charset="0"/>
              <a:buChar char="•"/>
            </a:pPr>
            <a:r>
              <a:rPr lang="en-GB" sz="2600" dirty="0"/>
              <a:t>The link is </a:t>
            </a:r>
            <a:r>
              <a:rPr lang="en-GB" sz="2600" b="0" i="0" u="sng" dirty="0">
                <a:solidFill>
                  <a:srgbClr val="0563C1"/>
                </a:solidFill>
                <a:effectLst/>
                <a:hlinkClick r:id="rId3"/>
              </a:rPr>
              <a:t>https://tinyurl.com/feedback-rcds</a:t>
            </a:r>
            <a:endParaRPr lang="en-GB" sz="2600" b="0" i="0" u="sng" dirty="0">
              <a:solidFill>
                <a:srgbClr val="0563C1"/>
              </a:solidFill>
              <a:effectLst/>
            </a:endParaRPr>
          </a:p>
          <a:p>
            <a:pPr marL="457200" lvl="1" indent="-457200">
              <a:buFont typeface="Arial" panose="020B0604020202020204" pitchFamily="34" charset="0"/>
              <a:buChar char="•"/>
            </a:pPr>
            <a:r>
              <a:rPr lang="en-GB" sz="2600" dirty="0"/>
              <a:t>You should also have received an email with this link</a:t>
            </a:r>
          </a:p>
          <a:p>
            <a:pPr marL="457200" lvl="1" indent="-457200">
              <a:buFont typeface="Arial" panose="020B0604020202020204" pitchFamily="34" charset="0"/>
              <a:buChar char="•"/>
            </a:pPr>
            <a:r>
              <a:rPr lang="en-GB" sz="2600" dirty="0"/>
              <a:t>This helps us improve the class for future students</a:t>
            </a:r>
          </a:p>
          <a:p>
            <a:endParaRPr lang="en-US" dirty="0"/>
          </a:p>
        </p:txBody>
      </p:sp>
      <p:pic>
        <p:nvPicPr>
          <p:cNvPr id="4" name="Picture 3" descr="Qr code&#10;&#10;Description automatically generated">
            <a:extLst>
              <a:ext uri="{FF2B5EF4-FFF2-40B4-BE49-F238E27FC236}">
                <a16:creationId xmlns:a16="http://schemas.microsoft.com/office/drawing/2014/main" id="{89D60691-669D-C1E1-2567-473D504575B3}"/>
              </a:ext>
            </a:extLst>
          </p:cNvPr>
          <p:cNvPicPr>
            <a:picLocks noChangeAspect="1"/>
          </p:cNvPicPr>
          <p:nvPr/>
        </p:nvPicPr>
        <p:blipFill>
          <a:blip r:embed="rId4"/>
          <a:stretch>
            <a:fillRect/>
          </a:stretch>
        </p:blipFill>
        <p:spPr>
          <a:xfrm>
            <a:off x="734518" y="1420597"/>
            <a:ext cx="4307349" cy="4307349"/>
          </a:xfrm>
          <a:prstGeom prst="rect">
            <a:avLst/>
          </a:prstGeom>
        </p:spPr>
      </p:pic>
    </p:spTree>
    <p:extLst>
      <p:ext uri="{BB962C8B-B14F-4D97-AF65-F5344CB8AC3E}">
        <p14:creationId xmlns:p14="http://schemas.microsoft.com/office/powerpoint/2010/main" val="150719007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C92A0-DAFD-2CE4-F5BD-315A0135CDD6}"/>
              </a:ext>
            </a:extLst>
          </p:cNvPr>
          <p:cNvSpPr>
            <a:spLocks noGrp="1"/>
          </p:cNvSpPr>
          <p:nvPr>
            <p:ph type="ctrTitle"/>
          </p:nvPr>
        </p:nvSpPr>
        <p:spPr>
          <a:xfrm>
            <a:off x="330200" y="1864819"/>
            <a:ext cx="4742772" cy="1828800"/>
          </a:xfrm>
        </p:spPr>
        <p:txBody>
          <a:bodyPr/>
          <a:lstStyle/>
          <a:p>
            <a:r>
              <a:rPr lang="en-US" dirty="0">
                <a:solidFill>
                  <a:srgbClr val="98FB98"/>
                </a:solidFill>
              </a:rPr>
              <a:t>PRES 2025</a:t>
            </a:r>
          </a:p>
        </p:txBody>
      </p:sp>
      <p:sp>
        <p:nvSpPr>
          <p:cNvPr id="3" name="Text Placeholder 2">
            <a:extLst>
              <a:ext uri="{FF2B5EF4-FFF2-40B4-BE49-F238E27FC236}">
                <a16:creationId xmlns:a16="http://schemas.microsoft.com/office/drawing/2014/main" id="{0B6972F5-B010-8428-D0AA-F619C83E71DE}"/>
              </a:ext>
            </a:extLst>
          </p:cNvPr>
          <p:cNvSpPr>
            <a:spLocks noGrp="1"/>
          </p:cNvSpPr>
          <p:nvPr>
            <p:ph type="body" sz="quarter" idx="4294967295"/>
          </p:nvPr>
        </p:nvSpPr>
        <p:spPr>
          <a:xfrm>
            <a:off x="330200" y="5878513"/>
            <a:ext cx="5606257" cy="652463"/>
          </a:xfrm>
        </p:spPr>
        <p:txBody>
          <a:bodyPr/>
          <a:lstStyle/>
          <a:p>
            <a:r>
              <a:rPr lang="en-US" dirty="0"/>
              <a:t>Presentation Title</a:t>
            </a:r>
          </a:p>
          <a:p>
            <a:r>
              <a:rPr lang="en-US" dirty="0"/>
              <a:t>DD/MM/YYYY</a:t>
            </a:r>
          </a:p>
        </p:txBody>
      </p:sp>
      <p:pic>
        <p:nvPicPr>
          <p:cNvPr id="4" name="Picture 3">
            <a:extLst>
              <a:ext uri="{FF2B5EF4-FFF2-40B4-BE49-F238E27FC236}">
                <a16:creationId xmlns:a16="http://schemas.microsoft.com/office/drawing/2014/main" id="{A18BDFF0-9D53-5DAB-3700-2938EAF96C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69653" y="417970"/>
            <a:ext cx="2448272" cy="1446849"/>
          </a:xfrm>
          <a:prstGeom prst="rect">
            <a:avLst/>
          </a:prstGeom>
          <a:solidFill>
            <a:srgbClr val="98FB98"/>
          </a:solidFill>
          <a:effectLst>
            <a:outerShdw blurRad="50800" dist="50800" dir="5400000" algn="ctr" rotWithShape="0">
              <a:srgbClr val="98FB98"/>
            </a:outerShdw>
          </a:effectLst>
        </p:spPr>
      </p:pic>
      <p:sp>
        <p:nvSpPr>
          <p:cNvPr id="6" name="Title 1">
            <a:extLst>
              <a:ext uri="{FF2B5EF4-FFF2-40B4-BE49-F238E27FC236}">
                <a16:creationId xmlns:a16="http://schemas.microsoft.com/office/drawing/2014/main" id="{0742163F-282C-50FB-3BC2-3BC83316980D}"/>
              </a:ext>
            </a:extLst>
          </p:cNvPr>
          <p:cNvSpPr txBox="1">
            <a:spLocks/>
          </p:cNvSpPr>
          <p:nvPr/>
        </p:nvSpPr>
        <p:spPr>
          <a:xfrm>
            <a:off x="399472" y="4079052"/>
            <a:ext cx="11376891" cy="1828800"/>
          </a:xfrm>
          <a:prstGeom prst="rect">
            <a:avLst/>
          </a:prstGeom>
        </p:spPr>
        <p:txBody>
          <a:bodyPr vert="horz" lIns="0" tIns="0" rIns="0" bIns="0" rtlCol="0" anchor="t">
            <a:noAutofit/>
          </a:bodyPr>
          <a:lstStyle>
            <a:lvl1pPr algn="l" defTabSz="685765" rtl="0" eaLnBrk="1" latinLnBrk="0" hangingPunct="1">
              <a:lnSpc>
                <a:spcPct val="90000"/>
              </a:lnSpc>
              <a:spcBef>
                <a:spcPct val="0"/>
              </a:spcBef>
              <a:buNone/>
              <a:defRPr sz="6400" b="1" kern="1200">
                <a:solidFill>
                  <a:srgbClr val="98FB98"/>
                </a:solidFill>
                <a:latin typeface="+mj-lt"/>
                <a:ea typeface="+mj-ea"/>
                <a:cs typeface="+mj-cs"/>
              </a:defRPr>
            </a:lvl1pPr>
          </a:lstStyle>
          <a:p>
            <a:pPr marL="342900" indent="-342900">
              <a:lnSpc>
                <a:spcPct val="100000"/>
              </a:lnSpc>
              <a:buFont typeface="Arial" panose="020B0604020202020204" pitchFamily="34" charset="0"/>
              <a:buChar char="•"/>
            </a:pPr>
            <a:r>
              <a:rPr lang="en-US" sz="2000" dirty="0"/>
              <a:t>Coming in 2025 - PRES is a national survey for research degree students</a:t>
            </a:r>
          </a:p>
          <a:p>
            <a:pPr marL="342900" indent="-342900">
              <a:lnSpc>
                <a:spcPct val="100000"/>
              </a:lnSpc>
              <a:buFont typeface="Arial" panose="020B0604020202020204" pitchFamily="34" charset="0"/>
              <a:buChar char="•"/>
            </a:pPr>
            <a:endParaRPr lang="en-US" sz="2000" dirty="0"/>
          </a:p>
          <a:p>
            <a:pPr marL="342900" indent="-342900">
              <a:lnSpc>
                <a:spcPct val="100000"/>
              </a:lnSpc>
              <a:buFont typeface="Arial" panose="020B0604020202020204" pitchFamily="34" charset="0"/>
              <a:buChar char="•"/>
            </a:pPr>
            <a:r>
              <a:rPr lang="en-US" sz="2000" dirty="0"/>
              <a:t>Find out more about the action we have taken in response to the previous PRES: </a:t>
            </a:r>
          </a:p>
          <a:p>
            <a:pPr marL="342900" indent="-342900">
              <a:lnSpc>
                <a:spcPct val="100000"/>
              </a:lnSpc>
              <a:buFont typeface="Arial" panose="020B0604020202020204" pitchFamily="34" charset="0"/>
              <a:buChar char="•"/>
            </a:pPr>
            <a:endParaRPr lang="en-US" sz="2000" dirty="0"/>
          </a:p>
          <a:p>
            <a:pPr marL="342900" indent="-342900">
              <a:lnSpc>
                <a:spcPct val="100000"/>
              </a:lnSpc>
              <a:buFont typeface="Arial" panose="020B0604020202020204" pitchFamily="34" charset="0"/>
              <a:buChar char="•"/>
            </a:pPr>
            <a:r>
              <a:rPr lang="en-US" sz="2000" dirty="0">
                <a:solidFill>
                  <a:srgbClr val="EE82EE"/>
                </a:solidFill>
                <a:hlinkClick r:id="rId4">
                  <a:extLst>
                    <a:ext uri="{A12FA001-AC4F-418D-AE19-62706E023703}">
                      <ahyp:hlinkClr xmlns:ahyp="http://schemas.microsoft.com/office/drawing/2018/hyperlinkcolor" val="tx"/>
                    </a:ext>
                  </a:extLst>
                </a:hlinkClick>
              </a:rPr>
              <a:t>Postgraduate Research Experience Survey (PRES) | Current students | Imperial College London</a:t>
            </a:r>
            <a:endParaRPr lang="en-US" sz="2000" dirty="0">
              <a:solidFill>
                <a:srgbClr val="EE82EE"/>
              </a:solidFill>
            </a:endParaRPr>
          </a:p>
        </p:txBody>
      </p:sp>
    </p:spTree>
    <p:extLst>
      <p:ext uri="{BB962C8B-B14F-4D97-AF65-F5344CB8AC3E}">
        <p14:creationId xmlns:p14="http://schemas.microsoft.com/office/powerpoint/2010/main" val="354329530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C92A0-DAFD-2CE4-F5BD-315A0135CDD6}"/>
              </a:ext>
            </a:extLst>
          </p:cNvPr>
          <p:cNvSpPr>
            <a:spLocks noGrp="1"/>
          </p:cNvSpPr>
          <p:nvPr>
            <p:ph type="ctrTitle"/>
          </p:nvPr>
        </p:nvSpPr>
        <p:spPr>
          <a:xfrm>
            <a:off x="317500" y="3338513"/>
            <a:ext cx="9144000" cy="1828800"/>
          </a:xfrm>
        </p:spPr>
        <p:txBody>
          <a:bodyPr/>
          <a:lstStyle/>
          <a:p>
            <a:r>
              <a:rPr lang="en-US" dirty="0">
                <a:solidFill>
                  <a:srgbClr val="98FB98"/>
                </a:solidFill>
              </a:rPr>
              <a:t>Thank you</a:t>
            </a:r>
          </a:p>
        </p:txBody>
      </p:sp>
      <p:sp>
        <p:nvSpPr>
          <p:cNvPr id="3" name="Text Placeholder 2">
            <a:extLst>
              <a:ext uri="{FF2B5EF4-FFF2-40B4-BE49-F238E27FC236}">
                <a16:creationId xmlns:a16="http://schemas.microsoft.com/office/drawing/2014/main" id="{0B6972F5-B010-8428-D0AA-F619C83E71DE}"/>
              </a:ext>
            </a:extLst>
          </p:cNvPr>
          <p:cNvSpPr>
            <a:spLocks noGrp="1"/>
          </p:cNvSpPr>
          <p:nvPr>
            <p:ph type="body" sz="quarter" idx="4294967295"/>
          </p:nvPr>
        </p:nvSpPr>
        <p:spPr>
          <a:xfrm>
            <a:off x="330200" y="5878513"/>
            <a:ext cx="5606257" cy="652463"/>
          </a:xfrm>
        </p:spPr>
        <p:txBody>
          <a:bodyPr/>
          <a:lstStyle/>
          <a:p>
            <a:r>
              <a:rPr lang="en-US" dirty="0"/>
              <a:t>Presentation Title</a:t>
            </a:r>
          </a:p>
          <a:p>
            <a:r>
              <a:rPr lang="en-US" dirty="0"/>
              <a:t>DD/MM/YYYY</a:t>
            </a:r>
          </a:p>
        </p:txBody>
      </p:sp>
    </p:spTree>
    <p:extLst>
      <p:ext uri="{BB962C8B-B14F-4D97-AF65-F5344CB8AC3E}">
        <p14:creationId xmlns:p14="http://schemas.microsoft.com/office/powerpoint/2010/main" val="228745162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3A8838-E252-A42D-2BF8-7F73FDC087F5}"/>
              </a:ext>
            </a:extLst>
          </p:cNvPr>
          <p:cNvSpPr>
            <a:spLocks noGrp="1"/>
          </p:cNvSpPr>
          <p:nvPr>
            <p:ph type="dt" sz="half" idx="10"/>
          </p:nvPr>
        </p:nvSpPr>
        <p:spPr/>
        <p:txBody>
          <a:bodyPr/>
          <a:lstStyle/>
          <a:p>
            <a:fld id="{2F2266BD-A0E6-40F1-8F71-434068B66D46}" type="datetime1">
              <a:rPr lang="en-GB" smtClean="0"/>
              <a:t>01/11/2024</a:t>
            </a:fld>
            <a:endParaRPr lang="en-GB" dirty="0"/>
          </a:p>
        </p:txBody>
      </p:sp>
      <p:sp>
        <p:nvSpPr>
          <p:cNvPr id="3" name="Footer Placeholder 2">
            <a:extLst>
              <a:ext uri="{FF2B5EF4-FFF2-40B4-BE49-F238E27FC236}">
                <a16:creationId xmlns:a16="http://schemas.microsoft.com/office/drawing/2014/main" id="{A60A7D32-9DAC-E219-80A4-823AE67C63C8}"/>
              </a:ext>
            </a:extLst>
          </p:cNvPr>
          <p:cNvSpPr>
            <a:spLocks noGrp="1"/>
          </p:cNvSpPr>
          <p:nvPr>
            <p:ph type="ftr" sz="quarter" idx="11"/>
          </p:nvPr>
        </p:nvSpPr>
        <p:spPr/>
        <p:txBody>
          <a:bodyPr/>
          <a:lstStyle/>
          <a:p>
            <a:r>
              <a:rPr lang="en-US"/>
              <a:t>Managing and Running Python Effectively</a:t>
            </a:r>
            <a:endParaRPr lang="en-GB" dirty="0"/>
          </a:p>
        </p:txBody>
      </p:sp>
      <p:sp>
        <p:nvSpPr>
          <p:cNvPr id="4" name="Slide Number Placeholder 3">
            <a:extLst>
              <a:ext uri="{FF2B5EF4-FFF2-40B4-BE49-F238E27FC236}">
                <a16:creationId xmlns:a16="http://schemas.microsoft.com/office/drawing/2014/main" id="{146E2E33-5E0D-364C-AE94-6011CD21B631}"/>
              </a:ext>
            </a:extLst>
          </p:cNvPr>
          <p:cNvSpPr>
            <a:spLocks noGrp="1"/>
          </p:cNvSpPr>
          <p:nvPr>
            <p:ph type="sldNum" sz="quarter" idx="12"/>
          </p:nvPr>
        </p:nvSpPr>
        <p:spPr/>
        <p:txBody>
          <a:bodyPr/>
          <a:lstStyle/>
          <a:p>
            <a:fld id="{CBA53E11-492D-48B3-9F9B-09541CA2A39A}" type="slidenum">
              <a:rPr lang="en-GB" smtClean="0"/>
              <a:pPr/>
              <a:t>4</a:t>
            </a:fld>
            <a:endParaRPr lang="en-GB" dirty="0"/>
          </a:p>
        </p:txBody>
      </p:sp>
      <p:sp>
        <p:nvSpPr>
          <p:cNvPr id="5" name="Title 4">
            <a:extLst>
              <a:ext uri="{FF2B5EF4-FFF2-40B4-BE49-F238E27FC236}">
                <a16:creationId xmlns:a16="http://schemas.microsoft.com/office/drawing/2014/main" id="{E4E00C91-8C74-2520-0550-3F7A4F5743AC}"/>
              </a:ext>
            </a:extLst>
          </p:cNvPr>
          <p:cNvSpPr>
            <a:spLocks noGrp="1"/>
          </p:cNvSpPr>
          <p:nvPr>
            <p:ph type="ctrTitle"/>
          </p:nvPr>
        </p:nvSpPr>
        <p:spPr>
          <a:xfrm>
            <a:off x="2715714" y="2212721"/>
            <a:ext cx="9159282" cy="2162664"/>
          </a:xfrm>
        </p:spPr>
        <p:txBody>
          <a:bodyPr/>
          <a:lstStyle/>
          <a:p>
            <a:pPr marL="0" lvl="0" indent="0" algn="ctr">
              <a:lnSpc>
                <a:spcPct val="107000"/>
              </a:lnSpc>
              <a:buNone/>
            </a:pPr>
            <a:r>
              <a:rPr lang="en-GB" sz="5400" b="1" dirty="0">
                <a:latin typeface="Arial" panose="020B0604020202020204" pitchFamily="34" charset="0"/>
                <a:cs typeface="Arial" panose="020B0604020202020204" pitchFamily="34" charset="0"/>
              </a:rPr>
              <a:t>During the following demonstration, follow along on your own computer</a:t>
            </a:r>
            <a:endParaRPr lang="en-GB" sz="5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19832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Python Installations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2B1D3025-9EE9-41F3-9AF7-98DB0E778CD9}" type="datetime1">
              <a:rPr lang="en-GB" smtClean="0"/>
              <a:t>01/11/2024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5</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3000" dirty="0">
                <a:latin typeface="Arial" panose="020B0604020202020204" pitchFamily="34" charset="0"/>
                <a:cs typeface="Arial" panose="020B0604020202020204" pitchFamily="34" charset="0"/>
              </a:rPr>
              <a:t>A particular instance of a program installed on your computer</a:t>
            </a:r>
          </a:p>
          <a:p>
            <a:pPr marL="619191" lvl="2" indent="-457200">
              <a:lnSpc>
                <a:spcPct val="107000"/>
              </a:lnSpc>
            </a:pPr>
            <a:r>
              <a:rPr lang="en-GB" sz="2600" dirty="0">
                <a:latin typeface="Arial" panose="020B0604020202020204" pitchFamily="34" charset="0"/>
                <a:cs typeface="Arial" panose="020B0604020202020204" pitchFamily="34" charset="0"/>
              </a:rPr>
              <a:t>Python</a:t>
            </a:r>
          </a:p>
          <a:p>
            <a:pPr marL="619191" lvl="2" indent="-457200">
              <a:lnSpc>
                <a:spcPct val="107000"/>
              </a:lnSpc>
            </a:pPr>
            <a:r>
              <a:rPr lang="en-GB" sz="2600" dirty="0">
                <a:latin typeface="Arial" panose="020B0604020202020204" pitchFamily="34" charset="0"/>
                <a:cs typeface="Arial" panose="020B0604020202020204" pitchFamily="34" charset="0"/>
              </a:rPr>
              <a:t>Anaconda</a:t>
            </a:r>
          </a:p>
          <a:p>
            <a:pPr marL="457200" indent="-457200">
              <a:lnSpc>
                <a:spcPct val="107000"/>
              </a:lnSpc>
              <a:buFont typeface="Arial" panose="020B0604020202020204" pitchFamily="34" charset="0"/>
              <a:buChar char="•"/>
            </a:pPr>
            <a:r>
              <a:rPr lang="en-GB" sz="3000" dirty="0">
                <a:latin typeface="Arial" panose="020B0604020202020204" pitchFamily="34" charset="0"/>
                <a:cs typeface="Arial" panose="020B0604020202020204" pitchFamily="34" charset="0"/>
              </a:rPr>
              <a:t>Will be a particular version of Python e.g. 3.9 or 2.7</a:t>
            </a:r>
          </a:p>
          <a:p>
            <a:pPr marL="619191" lvl="2" indent="-457200">
              <a:lnSpc>
                <a:spcPct val="107000"/>
              </a:lnSpc>
            </a:pPr>
            <a:r>
              <a:rPr lang="en-GB" sz="2600" dirty="0">
                <a:latin typeface="Arial" panose="020B0604020202020204" pitchFamily="34" charset="0"/>
                <a:cs typeface="Arial" panose="020B0604020202020204" pitchFamily="34" charset="0"/>
              </a:rPr>
              <a:t>Typing </a:t>
            </a:r>
            <a:r>
              <a:rPr lang="en-GB" sz="2600" dirty="0">
                <a:latin typeface="Courier New" panose="02070309020205020404" pitchFamily="49" charset="0"/>
                <a:cs typeface="Courier New" panose="02070309020205020404" pitchFamily="49" charset="0"/>
              </a:rPr>
              <a:t>python --version</a:t>
            </a:r>
            <a:r>
              <a:rPr lang="en-GB" sz="2600" dirty="0">
                <a:latin typeface="Arial" panose="020B0604020202020204" pitchFamily="34" charset="0"/>
                <a:cs typeface="Arial" panose="020B0604020202020204" pitchFamily="34" charset="0"/>
              </a:rPr>
              <a:t> in the terminal will give version number</a:t>
            </a:r>
          </a:p>
          <a:p>
            <a:pPr marL="457200" indent="-457200">
              <a:lnSpc>
                <a:spcPct val="107000"/>
              </a:lnSpc>
              <a:buFont typeface="Arial" panose="020B0604020202020204" pitchFamily="34" charset="0"/>
              <a:buChar char="•"/>
            </a:pPr>
            <a:r>
              <a:rPr lang="en-GB" sz="3000" dirty="0">
                <a:latin typeface="Arial" panose="020B0604020202020204" pitchFamily="34" charset="0"/>
                <a:cs typeface="Arial" panose="020B0604020202020204" pitchFamily="34" charset="0"/>
              </a:rPr>
              <a:t>Contains</a:t>
            </a:r>
          </a:p>
          <a:p>
            <a:pPr marL="619191" lvl="2" indent="-457200">
              <a:lnSpc>
                <a:spcPct val="107000"/>
              </a:lnSpc>
            </a:pPr>
            <a:r>
              <a:rPr lang="en-GB" sz="2600" dirty="0">
                <a:latin typeface="Arial" panose="020B0604020202020204" pitchFamily="34" charset="0"/>
                <a:cs typeface="Arial" panose="020B0604020202020204" pitchFamily="34" charset="0"/>
              </a:rPr>
              <a:t>Python interpreter</a:t>
            </a:r>
          </a:p>
          <a:p>
            <a:pPr marL="619191" lvl="2" indent="-457200">
              <a:lnSpc>
                <a:spcPct val="107000"/>
              </a:lnSpc>
            </a:pPr>
            <a:r>
              <a:rPr lang="en-GB" sz="2600" dirty="0">
                <a:latin typeface="Arial" panose="020B0604020202020204" pitchFamily="34" charset="0"/>
                <a:cs typeface="Arial" panose="020B0604020202020204" pitchFamily="34" charset="0"/>
              </a:rPr>
              <a:t>Core Python functionality</a:t>
            </a:r>
          </a:p>
          <a:p>
            <a:pPr marL="619191" lvl="2" indent="-457200">
              <a:lnSpc>
                <a:spcPct val="107000"/>
              </a:lnSpc>
            </a:pPr>
            <a:r>
              <a:rPr lang="en-GB" sz="2600" dirty="0">
                <a:latin typeface="Arial" panose="020B0604020202020204" pitchFamily="34" charset="0"/>
                <a:cs typeface="Arial" panose="020B0604020202020204" pitchFamily="34" charset="0"/>
              </a:rPr>
              <a:t>Built-in modules</a:t>
            </a:r>
          </a:p>
          <a:p>
            <a:pPr marL="666884" lvl="3" indent="-342900"/>
            <a:endParaRPr lang="en-GB" dirty="0"/>
          </a:p>
        </p:txBody>
      </p:sp>
    </p:spTree>
    <p:extLst>
      <p:ext uri="{BB962C8B-B14F-4D97-AF65-F5344CB8AC3E}">
        <p14:creationId xmlns:p14="http://schemas.microsoft.com/office/powerpoint/2010/main" val="235877440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Python Installations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09010ACD-0F86-4ABE-9CEE-A8B6FB7B88BE}" type="datetime1">
              <a:rPr lang="en-GB" smtClean="0"/>
              <a:t>01/11/2024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6</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3000" dirty="0">
                <a:latin typeface="Arial" panose="020B0604020202020204" pitchFamily="34" charset="0"/>
                <a:cs typeface="Arial" panose="020B0604020202020204" pitchFamily="34" charset="0"/>
              </a:rPr>
              <a:t>Python</a:t>
            </a:r>
          </a:p>
          <a:p>
            <a:pPr marL="619191" lvl="2" indent="-457200">
              <a:lnSpc>
                <a:spcPct val="107000"/>
              </a:lnSpc>
            </a:pPr>
            <a:r>
              <a:rPr lang="en-GB" sz="2600" dirty="0">
                <a:latin typeface="Arial" panose="020B0604020202020204" pitchFamily="34" charset="0"/>
                <a:cs typeface="Arial" panose="020B0604020202020204" pitchFamily="34" charset="0"/>
              </a:rPr>
              <a:t>Install from the </a:t>
            </a:r>
            <a:r>
              <a:rPr lang="en-GB" sz="2600" dirty="0">
                <a:latin typeface="Arial" panose="020B0604020202020204" pitchFamily="34" charset="0"/>
                <a:cs typeface="Arial" panose="020B0604020202020204" pitchFamily="34" charset="0"/>
                <a:hlinkClick r:id="rId3"/>
              </a:rPr>
              <a:t>Python website </a:t>
            </a:r>
            <a:endParaRPr lang="en-GB" sz="2600" dirty="0">
              <a:latin typeface="Arial" panose="020B0604020202020204" pitchFamily="34" charset="0"/>
              <a:cs typeface="Arial" panose="020B0604020202020204" pitchFamily="34" charset="0"/>
            </a:endParaRPr>
          </a:p>
          <a:p>
            <a:pPr marL="619191" lvl="2" indent="-457200">
              <a:lnSpc>
                <a:spcPct val="107000"/>
              </a:lnSpc>
            </a:pPr>
            <a:r>
              <a:rPr lang="en-GB" sz="2600" dirty="0">
                <a:latin typeface="Arial" panose="020B0604020202020204" pitchFamily="34" charset="0"/>
                <a:cs typeface="Arial" panose="020B0604020202020204" pitchFamily="34" charset="0"/>
              </a:rPr>
              <a:t>Can have multiple versions installed</a:t>
            </a:r>
          </a:p>
          <a:p>
            <a:pPr marL="619191" lvl="2" indent="-457200">
              <a:lnSpc>
                <a:spcPct val="107000"/>
              </a:lnSpc>
            </a:pPr>
            <a:r>
              <a:rPr lang="en-GB" sz="2600" dirty="0">
                <a:latin typeface="Arial" panose="020B0604020202020204" pitchFamily="34" charset="0"/>
                <a:cs typeface="Arial" panose="020B0604020202020204" pitchFamily="34" charset="0"/>
              </a:rPr>
              <a:t>“path” tells computer where to look for programs</a:t>
            </a:r>
          </a:p>
          <a:p>
            <a:pPr marL="781184" lvl="3" indent="-457200">
              <a:lnSpc>
                <a:spcPct val="107000"/>
              </a:lnSpc>
            </a:pPr>
            <a:r>
              <a:rPr lang="en-GB" sz="2400" dirty="0">
                <a:latin typeface="Arial" panose="020B0604020202020204" pitchFamily="34" charset="0"/>
                <a:cs typeface="Arial" panose="020B0604020202020204" pitchFamily="34" charset="0"/>
              </a:rPr>
              <a:t>Sometimes too many entries on path can lead to problems</a:t>
            </a:r>
          </a:p>
          <a:p>
            <a:pPr marL="457200" indent="-457200">
              <a:lnSpc>
                <a:spcPct val="107000"/>
              </a:lnSpc>
              <a:buFont typeface="Arial" panose="020B0604020202020204" pitchFamily="34" charset="0"/>
              <a:buChar char="•"/>
            </a:pPr>
            <a:r>
              <a:rPr lang="en-GB" sz="3000" dirty="0">
                <a:latin typeface="Arial" panose="020B0604020202020204" pitchFamily="34" charset="0"/>
                <a:cs typeface="Arial" panose="020B0604020202020204" pitchFamily="34" charset="0"/>
              </a:rPr>
              <a:t>Anaconda</a:t>
            </a:r>
          </a:p>
          <a:p>
            <a:pPr marL="504891" lvl="2" indent="-342900">
              <a:lnSpc>
                <a:spcPct val="107000"/>
              </a:lnSpc>
            </a:pPr>
            <a:r>
              <a:rPr lang="en-GB" sz="2200" dirty="0">
                <a:latin typeface="Arial" panose="020B0604020202020204" pitchFamily="34" charset="0"/>
                <a:cs typeface="Arial" panose="020B0604020202020204" pitchFamily="34" charset="0"/>
              </a:rPr>
              <a:t>Can create from the environment tab</a:t>
            </a:r>
          </a:p>
          <a:p>
            <a:pPr marL="504891" lvl="2" indent="-342900">
              <a:lnSpc>
                <a:spcPct val="107000"/>
              </a:lnSpc>
            </a:pPr>
            <a:r>
              <a:rPr lang="en-GB" sz="2200" dirty="0">
                <a:latin typeface="Arial" panose="020B0604020202020204" pitchFamily="34" charset="0"/>
                <a:cs typeface="Arial" panose="020B0604020202020204" pitchFamily="34" charset="0"/>
              </a:rPr>
              <a:t>Click “Create”, give it a name and select a version</a:t>
            </a:r>
          </a:p>
        </p:txBody>
      </p:sp>
    </p:spTree>
    <p:extLst>
      <p:ext uri="{BB962C8B-B14F-4D97-AF65-F5344CB8AC3E}">
        <p14:creationId xmlns:p14="http://schemas.microsoft.com/office/powerpoint/2010/main" val="22666127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Python Environments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D1F25C0E-EE98-4C01-AFA7-DC56C1876BB1}" type="datetime1">
              <a:rPr lang="en-GB" smtClean="0"/>
              <a:t>01/11/2024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7</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3000" dirty="0">
                <a:latin typeface="Arial" panose="020B0604020202020204" pitchFamily="34" charset="0"/>
                <a:cs typeface="Arial" panose="020B0604020202020204" pitchFamily="34" charset="0"/>
              </a:rPr>
              <a:t>An isolated installation of Python with associated installed packages</a:t>
            </a:r>
          </a:p>
          <a:p>
            <a:pPr marL="457200" indent="-457200">
              <a:lnSpc>
                <a:spcPct val="107000"/>
              </a:lnSpc>
              <a:buFont typeface="Arial" panose="020B0604020202020204" pitchFamily="34" charset="0"/>
              <a:buChar char="•"/>
            </a:pPr>
            <a:r>
              <a:rPr lang="en-GB" sz="3000" dirty="0">
                <a:latin typeface="Arial" panose="020B0604020202020204" pitchFamily="34" charset="0"/>
                <a:cs typeface="Arial" panose="020B0604020202020204" pitchFamily="34" charset="0"/>
              </a:rPr>
              <a:t>Useful for managing projects with different dependencies</a:t>
            </a:r>
          </a:p>
          <a:p>
            <a:pPr marL="619191" lvl="2" indent="-457200">
              <a:lnSpc>
                <a:spcPct val="107000"/>
              </a:lnSpc>
            </a:pPr>
            <a:r>
              <a:rPr lang="en-GB" sz="2600" dirty="0">
                <a:latin typeface="Arial" panose="020B0604020202020204" pitchFamily="34" charset="0"/>
                <a:cs typeface="Arial" panose="020B0604020202020204" pitchFamily="34" charset="0"/>
              </a:rPr>
              <a:t>Different versions of Python sometimes required for different packages</a:t>
            </a:r>
          </a:p>
          <a:p>
            <a:pPr marL="619191" lvl="2" indent="-457200">
              <a:lnSpc>
                <a:spcPct val="107000"/>
              </a:lnSpc>
            </a:pPr>
            <a:r>
              <a:rPr lang="en-GB" sz="2600" dirty="0">
                <a:latin typeface="Arial" panose="020B0604020202020204" pitchFamily="34" charset="0"/>
                <a:cs typeface="Arial" panose="020B0604020202020204" pitchFamily="34" charset="0"/>
              </a:rPr>
              <a:t>Allows different environments for different projects</a:t>
            </a:r>
          </a:p>
          <a:p>
            <a:pPr marL="619191" lvl="2" indent="-457200">
              <a:lnSpc>
                <a:spcPct val="107000"/>
              </a:lnSpc>
            </a:pPr>
            <a:r>
              <a:rPr lang="en-GB" sz="2600" dirty="0">
                <a:latin typeface="Arial" panose="020B0604020202020204" pitchFamily="34" charset="0"/>
                <a:cs typeface="Arial" panose="020B0604020202020204" pitchFamily="34" charset="0"/>
              </a:rPr>
              <a:t>When starting a new project you might want to make use of functionality of new Python release</a:t>
            </a:r>
          </a:p>
          <a:p>
            <a:pPr>
              <a:lnSpc>
                <a:spcPct val="107000"/>
              </a:lnSpc>
            </a:pPr>
            <a:endParaRPr lang="en-GB" sz="2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890772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Environments in Anaconda</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1F887192-F519-4EA6-81C8-6C41CCD48964}" type="datetime1">
              <a:rPr lang="en-GB" smtClean="0"/>
              <a:t>01/11/2024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8</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457200" indent="-457200">
              <a:lnSpc>
                <a:spcPct val="107000"/>
              </a:lnSpc>
              <a:buFont typeface="Arial" panose="020B0604020202020204" pitchFamily="34" charset="0"/>
              <a:buChar char="•"/>
            </a:pPr>
            <a:r>
              <a:rPr lang="en-GB" sz="3200" dirty="0">
                <a:latin typeface="Arial" panose="020B0604020202020204" pitchFamily="34" charset="0"/>
                <a:cs typeface="Arial" panose="020B0604020202020204" pitchFamily="34" charset="0"/>
              </a:rPr>
              <a:t>Go to environments tab</a:t>
            </a:r>
          </a:p>
          <a:p>
            <a:pPr marL="457200" indent="-457200">
              <a:lnSpc>
                <a:spcPct val="107000"/>
              </a:lnSpc>
              <a:buFont typeface="Arial" panose="020B0604020202020204" pitchFamily="34" charset="0"/>
              <a:buChar char="•"/>
            </a:pPr>
            <a:r>
              <a:rPr lang="en-GB" sz="3200" dirty="0">
                <a:latin typeface="Arial" panose="020B0604020202020204" pitchFamily="34" charset="0"/>
                <a:cs typeface="Arial" panose="020B0604020202020204" pitchFamily="34" charset="0"/>
              </a:rPr>
              <a:t>“Create” will create a new environment of a specific Python version</a:t>
            </a:r>
          </a:p>
          <a:p>
            <a:pPr marL="457200" indent="-457200">
              <a:lnSpc>
                <a:spcPct val="107000"/>
              </a:lnSpc>
              <a:buFont typeface="Arial" panose="020B0604020202020204" pitchFamily="34" charset="0"/>
              <a:buChar char="•"/>
            </a:pPr>
            <a:r>
              <a:rPr lang="en-GB" sz="3200" dirty="0">
                <a:latin typeface="Arial" panose="020B0604020202020204" pitchFamily="34" charset="0"/>
                <a:cs typeface="Arial" panose="020B0604020202020204" pitchFamily="34" charset="0"/>
              </a:rPr>
              <a:t>“Clone” will create a duplicate of another environment</a:t>
            </a:r>
          </a:p>
          <a:p>
            <a:pPr marL="457200" indent="-457200">
              <a:lnSpc>
                <a:spcPct val="107000"/>
              </a:lnSpc>
              <a:buFont typeface="Arial" panose="020B0604020202020204" pitchFamily="34" charset="0"/>
              <a:buChar char="•"/>
            </a:pPr>
            <a:r>
              <a:rPr lang="en-GB" sz="3200" dirty="0">
                <a:latin typeface="Arial" panose="020B0604020202020204" pitchFamily="34" charset="0"/>
                <a:cs typeface="Arial" panose="020B0604020202020204" pitchFamily="34" charset="0"/>
              </a:rPr>
              <a:t>“Backup” will save a specification of the current environment as a .</a:t>
            </a:r>
            <a:r>
              <a:rPr lang="en-GB" sz="3200" dirty="0" err="1">
                <a:latin typeface="Arial" panose="020B0604020202020204" pitchFamily="34" charset="0"/>
                <a:cs typeface="Arial" panose="020B0604020202020204" pitchFamily="34" charset="0"/>
              </a:rPr>
              <a:t>yaml</a:t>
            </a:r>
            <a:r>
              <a:rPr lang="en-GB" sz="3200" dirty="0">
                <a:latin typeface="Arial" panose="020B0604020202020204" pitchFamily="34" charset="0"/>
                <a:cs typeface="Arial" panose="020B0604020202020204" pitchFamily="34" charset="0"/>
              </a:rPr>
              <a:t> file</a:t>
            </a:r>
          </a:p>
          <a:p>
            <a:pPr marL="457200" indent="-457200">
              <a:lnSpc>
                <a:spcPct val="107000"/>
              </a:lnSpc>
              <a:buFont typeface="Arial" panose="020B0604020202020204" pitchFamily="34" charset="0"/>
              <a:buChar char="•"/>
            </a:pPr>
            <a:r>
              <a:rPr lang="en-GB" sz="3200" dirty="0">
                <a:latin typeface="Arial" panose="020B0604020202020204" pitchFamily="34" charset="0"/>
                <a:cs typeface="Arial" panose="020B0604020202020204" pitchFamily="34" charset="0"/>
              </a:rPr>
              <a:t>“Import” will create an environment from a .</a:t>
            </a:r>
            <a:r>
              <a:rPr lang="en-GB" sz="3200" dirty="0" err="1">
                <a:latin typeface="Arial" panose="020B0604020202020204" pitchFamily="34" charset="0"/>
                <a:cs typeface="Arial" panose="020B0604020202020204" pitchFamily="34" charset="0"/>
              </a:rPr>
              <a:t>yaml</a:t>
            </a:r>
            <a:r>
              <a:rPr lang="en-GB" sz="3200" dirty="0">
                <a:latin typeface="Arial" panose="020B0604020202020204" pitchFamily="34" charset="0"/>
                <a:cs typeface="Arial" panose="020B0604020202020204" pitchFamily="34" charset="0"/>
              </a:rPr>
              <a:t> file</a:t>
            </a:r>
          </a:p>
          <a:p>
            <a:pPr marL="457200" indent="-457200">
              <a:lnSpc>
                <a:spcPct val="107000"/>
              </a:lnSpc>
              <a:buFont typeface="Arial" panose="020B0604020202020204" pitchFamily="34" charset="0"/>
              <a:buChar char="•"/>
            </a:pPr>
            <a:r>
              <a:rPr lang="en-GB" sz="3200" dirty="0">
                <a:latin typeface="Arial" panose="020B0604020202020204" pitchFamily="34" charset="0"/>
                <a:cs typeface="Arial" panose="020B0604020202020204" pitchFamily="34" charset="0"/>
              </a:rPr>
              <a:t>“Remove” deletes an environment</a:t>
            </a:r>
          </a:p>
        </p:txBody>
      </p:sp>
    </p:spTree>
    <p:extLst>
      <p:ext uri="{BB962C8B-B14F-4D97-AF65-F5344CB8AC3E}">
        <p14:creationId xmlns:p14="http://schemas.microsoft.com/office/powerpoint/2010/main" val="117862174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Environments in </a:t>
            </a:r>
            <a:r>
              <a:rPr lang="en-GB" sz="2800" dirty="0" err="1"/>
              <a:t>Venv</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0C3C25EF-6A9A-4684-8CA3-C8E3CFD90510}" type="datetime1">
              <a:rPr lang="en-GB" smtClean="0"/>
              <a:t>01/11/2024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US"/>
              <a:t>Managing and Running Python Effectively</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9</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325438" y="907775"/>
            <a:ext cx="11409363" cy="2911839"/>
          </a:xfrm>
        </p:spPr>
        <p:txBody>
          <a:bodyPr/>
          <a:lstStyle/>
          <a:p>
            <a:pPr marL="457200" indent="-457200">
              <a:lnSpc>
                <a:spcPct val="107000"/>
              </a:lnSpc>
              <a:buFont typeface="Arial" panose="020B0604020202020204" pitchFamily="34" charset="0"/>
              <a:buChar char="•"/>
            </a:pPr>
            <a:r>
              <a:rPr lang="en-GB" sz="2600" dirty="0" err="1">
                <a:latin typeface="Arial" panose="020B0604020202020204" pitchFamily="34" charset="0"/>
                <a:cs typeface="Arial" panose="020B0604020202020204" pitchFamily="34" charset="0"/>
              </a:rPr>
              <a:t>venv</a:t>
            </a:r>
            <a:r>
              <a:rPr lang="en-GB" sz="2600" dirty="0">
                <a:latin typeface="Arial" panose="020B0604020202020204" pitchFamily="34" charset="0"/>
                <a:cs typeface="Arial" panose="020B0604020202020204" pitchFamily="34" charset="0"/>
              </a:rPr>
              <a:t> is a </a:t>
            </a:r>
            <a:r>
              <a:rPr lang="en-GB" sz="2600" dirty="0">
                <a:latin typeface="Arial" panose="020B0604020202020204" pitchFamily="34" charset="0"/>
                <a:cs typeface="Arial" panose="020B0604020202020204" pitchFamily="34" charset="0"/>
                <a:hlinkClick r:id="rId3"/>
              </a:rPr>
              <a:t>Python module</a:t>
            </a:r>
            <a:endParaRPr lang="en-GB" sz="2600" dirty="0">
              <a:latin typeface="Arial" panose="020B0604020202020204" pitchFamily="34" charset="0"/>
              <a:cs typeface="Arial" panose="020B0604020202020204" pitchFamily="34" charset="0"/>
            </a:endParaRPr>
          </a:p>
          <a:p>
            <a:pPr marL="457200" indent="-457200">
              <a:lnSpc>
                <a:spcPct val="107000"/>
              </a:lnSpc>
              <a:buFont typeface="Arial" panose="020B0604020202020204" pitchFamily="34" charset="0"/>
              <a:buChar char="•"/>
            </a:pPr>
            <a:r>
              <a:rPr lang="en-GB" sz="2600" dirty="0">
                <a:latin typeface="Arial" panose="020B0604020202020204" pitchFamily="34" charset="0"/>
                <a:cs typeface="Arial" panose="020B0604020202020204" pitchFamily="34" charset="0"/>
              </a:rPr>
              <a:t>Change into the appropriate directory with the terminal before using these commands</a:t>
            </a:r>
          </a:p>
          <a:p>
            <a:pPr marL="457200" indent="-457200">
              <a:lnSpc>
                <a:spcPct val="107000"/>
              </a:lnSpc>
              <a:buFont typeface="Arial" panose="020B0604020202020204" pitchFamily="34" charset="0"/>
              <a:buChar char="•"/>
            </a:pPr>
            <a:r>
              <a:rPr lang="en-GB" sz="2600" dirty="0">
                <a:latin typeface="Courier New" panose="02070309020205020404" pitchFamily="49" charset="0"/>
                <a:cs typeface="Courier New" panose="02070309020205020404" pitchFamily="49" charset="0"/>
              </a:rPr>
              <a:t>python3 -m </a:t>
            </a:r>
            <a:r>
              <a:rPr lang="en-GB" sz="2600" dirty="0" err="1">
                <a:latin typeface="Courier New" panose="02070309020205020404" pitchFamily="49" charset="0"/>
                <a:cs typeface="Courier New" panose="02070309020205020404" pitchFamily="49" charset="0"/>
              </a:rPr>
              <a:t>venv</a:t>
            </a:r>
            <a:r>
              <a:rPr lang="en-GB" sz="2600" dirty="0">
                <a:latin typeface="Courier New" panose="02070309020205020404" pitchFamily="49" charset="0"/>
                <a:cs typeface="Courier New" panose="02070309020205020404" pitchFamily="49" charset="0"/>
              </a:rPr>
              <a:t> </a:t>
            </a:r>
            <a:r>
              <a:rPr lang="en-GB" sz="2600" dirty="0" err="1">
                <a:latin typeface="Courier New" panose="02070309020205020404" pitchFamily="49" charset="0"/>
                <a:cs typeface="Courier New" panose="02070309020205020404" pitchFamily="49" charset="0"/>
              </a:rPr>
              <a:t>Example_environment</a:t>
            </a:r>
            <a:r>
              <a:rPr lang="en-GB" sz="2600" dirty="0">
                <a:latin typeface="Courier New" panose="02070309020205020404" pitchFamily="49" charset="0"/>
                <a:cs typeface="Courier New" panose="02070309020205020404" pitchFamily="49" charset="0"/>
              </a:rPr>
              <a:t>\ </a:t>
            </a:r>
            <a:r>
              <a:rPr lang="en-GB" sz="2600" dirty="0">
                <a:latin typeface="Arial" panose="020B0604020202020204" pitchFamily="34" charset="0"/>
                <a:cs typeface="Arial" panose="020B0604020202020204" pitchFamily="34" charset="0"/>
              </a:rPr>
              <a:t>will create a new environment in the selected directory</a:t>
            </a:r>
          </a:p>
          <a:p>
            <a:pPr marL="504891" lvl="2" indent="-342900">
              <a:lnSpc>
                <a:spcPct val="107000"/>
              </a:lnSpc>
            </a:pPr>
            <a:r>
              <a:rPr lang="en-GB" sz="2200" dirty="0">
                <a:latin typeface="Arial" panose="020B0604020202020204" pitchFamily="34" charset="0"/>
                <a:cs typeface="Arial" panose="020B0604020202020204" pitchFamily="34" charset="0"/>
              </a:rPr>
              <a:t>Use forward slashes instead of backslashes in Linux and Mac</a:t>
            </a:r>
          </a:p>
          <a:p>
            <a:pPr marL="504891" lvl="2" indent="-342900">
              <a:lnSpc>
                <a:spcPct val="107000"/>
              </a:lnSpc>
            </a:pPr>
            <a:r>
              <a:rPr lang="en-GB" sz="2200" dirty="0">
                <a:latin typeface="Arial" panose="020B0604020202020204" pitchFamily="34" charset="0"/>
                <a:cs typeface="Arial" panose="020B0604020202020204" pitchFamily="34" charset="0"/>
              </a:rPr>
              <a:t>Will use the same Python version as the currently active Python version</a:t>
            </a:r>
          </a:p>
        </p:txBody>
      </p:sp>
      <p:sp>
        <p:nvSpPr>
          <p:cNvPr id="4" name="TextBox 3">
            <a:extLst>
              <a:ext uri="{FF2B5EF4-FFF2-40B4-BE49-F238E27FC236}">
                <a16:creationId xmlns:a16="http://schemas.microsoft.com/office/drawing/2014/main" id="{166D5E34-201B-53C8-BB70-D88ACB11EC27}"/>
              </a:ext>
            </a:extLst>
          </p:cNvPr>
          <p:cNvSpPr txBox="1"/>
          <p:nvPr/>
        </p:nvSpPr>
        <p:spPr>
          <a:xfrm>
            <a:off x="393926" y="3926142"/>
            <a:ext cx="5702074" cy="2254457"/>
          </a:xfrm>
          <a:prstGeom prst="rect">
            <a:avLst/>
          </a:prstGeom>
          <a:noFill/>
          <a:ln>
            <a:solidFill>
              <a:schemeClr val="accent1"/>
            </a:solidFill>
          </a:ln>
        </p:spPr>
        <p:txBody>
          <a:bodyPr wrap="square" rtlCol="0">
            <a:noAutofit/>
          </a:bodyPr>
          <a:lstStyle/>
          <a:p>
            <a:pPr marL="285750" indent="-285750">
              <a:buFont typeface="Arial" panose="020B0604020202020204" pitchFamily="34" charset="0"/>
              <a:buChar char="•"/>
            </a:pPr>
            <a:r>
              <a:rPr lang="en-GB" dirty="0"/>
              <a:t>In command prompt (</a:t>
            </a:r>
            <a:r>
              <a:rPr lang="en-GB" b="1" dirty="0"/>
              <a:t>not</a:t>
            </a:r>
            <a:r>
              <a:rPr lang="en-GB" dirty="0"/>
              <a:t> </a:t>
            </a:r>
            <a:r>
              <a:rPr lang="en-GB" dirty="0" err="1"/>
              <a:t>powerhshell</a:t>
            </a:r>
            <a:r>
              <a:rPr lang="en-GB" dirty="0"/>
              <a:t>)</a:t>
            </a:r>
          </a:p>
          <a:p>
            <a:pPr marL="285750" indent="-285750">
              <a:buFont typeface="Arial" panose="020B0604020202020204" pitchFamily="34" charset="0"/>
              <a:buChar char="•"/>
            </a:pPr>
            <a:r>
              <a:rPr lang="fr-FR" dirty="0">
                <a:latin typeface="Courier New" panose="02070309020205020404" pitchFamily="49" charset="0"/>
                <a:cs typeface="Courier New" panose="02070309020205020404" pitchFamily="49" charset="0"/>
              </a:rPr>
              <a:t>.\</a:t>
            </a:r>
            <a:r>
              <a:rPr lang="fr-FR" dirty="0" err="1">
                <a:latin typeface="Courier New" panose="02070309020205020404" pitchFamily="49" charset="0"/>
                <a:cs typeface="Courier New" panose="02070309020205020404" pitchFamily="49" charset="0"/>
              </a:rPr>
              <a:t>Example_environment</a:t>
            </a:r>
            <a:r>
              <a:rPr lang="fr-FR" dirty="0">
                <a:latin typeface="Courier New" panose="02070309020205020404" pitchFamily="49" charset="0"/>
                <a:cs typeface="Courier New" panose="02070309020205020404" pitchFamily="49" charset="0"/>
              </a:rPr>
              <a:t>\Scripts\activate.bat</a:t>
            </a:r>
            <a:r>
              <a:rPr lang="en-GB" dirty="0">
                <a:latin typeface="Courier New" panose="02070309020205020404" pitchFamily="49" charset="0"/>
                <a:cs typeface="Courier New" panose="02070309020205020404" pitchFamily="49" charset="0"/>
              </a:rPr>
              <a:t> </a:t>
            </a:r>
            <a:r>
              <a:rPr lang="en-GB" dirty="0"/>
              <a:t>will activate the virtual environment</a:t>
            </a:r>
          </a:p>
          <a:p>
            <a:pPr marL="285750" indent="-285750">
              <a:buFont typeface="Arial" panose="020B0604020202020204" pitchFamily="34" charset="0"/>
              <a:buChar char="•"/>
            </a:pPr>
            <a:r>
              <a:rPr lang="en-GB" dirty="0">
                <a:latin typeface="Courier New" panose="02070309020205020404" pitchFamily="49" charset="0"/>
                <a:cs typeface="Courier New" panose="02070309020205020404" pitchFamily="49" charset="0"/>
              </a:rPr>
              <a:t>deactivate</a:t>
            </a:r>
            <a:r>
              <a:rPr lang="en-GB" dirty="0"/>
              <a:t> will deactivate it</a:t>
            </a:r>
          </a:p>
        </p:txBody>
      </p:sp>
      <p:sp>
        <p:nvSpPr>
          <p:cNvPr id="10" name="TextBox 9">
            <a:extLst>
              <a:ext uri="{FF2B5EF4-FFF2-40B4-BE49-F238E27FC236}">
                <a16:creationId xmlns:a16="http://schemas.microsoft.com/office/drawing/2014/main" id="{B64B3C4A-91A8-A464-E08F-4620D87ABB49}"/>
              </a:ext>
            </a:extLst>
          </p:cNvPr>
          <p:cNvSpPr txBox="1"/>
          <p:nvPr/>
        </p:nvSpPr>
        <p:spPr>
          <a:xfrm>
            <a:off x="6288374" y="3926142"/>
            <a:ext cx="5446427" cy="2254457"/>
          </a:xfrm>
          <a:prstGeom prst="rect">
            <a:avLst/>
          </a:prstGeom>
          <a:noFill/>
          <a:ln>
            <a:solidFill>
              <a:schemeClr val="accent1"/>
            </a:solidFill>
          </a:ln>
        </p:spPr>
        <p:txBody>
          <a:bodyPr wrap="square" rtlCol="0">
            <a:noAutofit/>
          </a:bodyPr>
          <a:lstStyle/>
          <a:p>
            <a:pPr marL="285750" indent="-285750">
              <a:buFont typeface="Arial" panose="020B0604020202020204" pitchFamily="34" charset="0"/>
              <a:buChar char="•"/>
            </a:pPr>
            <a:r>
              <a:rPr lang="en-GB" dirty="0"/>
              <a:t>In terminal</a:t>
            </a:r>
          </a:p>
          <a:p>
            <a:pPr marL="285750" indent="-285750">
              <a:buFont typeface="Arial" panose="020B0604020202020204" pitchFamily="34" charset="0"/>
              <a:buChar char="•"/>
            </a:pPr>
            <a:r>
              <a:rPr lang="fr-FR" dirty="0">
                <a:latin typeface="Courier New" panose="02070309020205020404" pitchFamily="49" charset="0"/>
                <a:cs typeface="Courier New" panose="02070309020205020404" pitchFamily="49" charset="0"/>
              </a:rPr>
              <a:t>source . /</a:t>
            </a:r>
            <a:r>
              <a:rPr lang="fr-FR" dirty="0" err="1">
                <a:latin typeface="Courier New" panose="02070309020205020404" pitchFamily="49" charset="0"/>
                <a:cs typeface="Courier New" panose="02070309020205020404" pitchFamily="49" charset="0"/>
              </a:rPr>
              <a:t>Example_environment</a:t>
            </a:r>
            <a:r>
              <a:rPr lang="fr-FR" dirty="0">
                <a:latin typeface="Courier New" panose="02070309020205020404" pitchFamily="49" charset="0"/>
                <a:cs typeface="Courier New" panose="02070309020205020404" pitchFamily="49" charset="0"/>
              </a:rPr>
              <a:t>/ bin/</a:t>
            </a:r>
            <a:r>
              <a:rPr lang="fr-FR" dirty="0" err="1">
                <a:latin typeface="Courier New" panose="02070309020205020404" pitchFamily="49" charset="0"/>
                <a:cs typeface="Courier New" panose="02070309020205020404" pitchFamily="49" charset="0"/>
              </a:rPr>
              <a:t>activate</a:t>
            </a:r>
            <a:r>
              <a:rPr lang="en-GB" dirty="0">
                <a:latin typeface="Courier New" panose="02070309020205020404" pitchFamily="49" charset="0"/>
                <a:cs typeface="Courier New" panose="02070309020205020404" pitchFamily="49" charset="0"/>
              </a:rPr>
              <a:t> </a:t>
            </a:r>
            <a:r>
              <a:rPr lang="en-GB" dirty="0"/>
              <a:t>will activate the virtual environment</a:t>
            </a:r>
          </a:p>
          <a:p>
            <a:pPr marL="285750" indent="-285750">
              <a:buFont typeface="Arial" panose="020B0604020202020204" pitchFamily="34" charset="0"/>
              <a:buChar char="•"/>
            </a:pPr>
            <a:r>
              <a:rPr lang="en-GB" dirty="0">
                <a:latin typeface="Courier New" panose="02070309020205020404" pitchFamily="49" charset="0"/>
                <a:cs typeface="Courier New" panose="02070309020205020404" pitchFamily="49" charset="0"/>
              </a:rPr>
              <a:t>deactivate</a:t>
            </a:r>
            <a:r>
              <a:rPr lang="en-GB" dirty="0"/>
              <a:t> will deactivate it</a:t>
            </a:r>
          </a:p>
        </p:txBody>
      </p:sp>
      <p:pic>
        <p:nvPicPr>
          <p:cNvPr id="11" name="Picture 3">
            <a:extLst>
              <a:ext uri="{FF2B5EF4-FFF2-40B4-BE49-F238E27FC236}">
                <a16:creationId xmlns:a16="http://schemas.microsoft.com/office/drawing/2014/main" id="{9735BEF6-8C87-6DA8-C8D0-F56F9FF370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0547" y="5438673"/>
            <a:ext cx="627529" cy="62752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7" descr="Apple Logo - Sticker for Computer Case - Bait Reklame">
            <a:extLst>
              <a:ext uri="{FF2B5EF4-FFF2-40B4-BE49-F238E27FC236}">
                <a16:creationId xmlns:a16="http://schemas.microsoft.com/office/drawing/2014/main" id="{A986B5F1-A4DD-796B-DC21-430366903B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0342" y="5413344"/>
            <a:ext cx="627530" cy="6275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1" descr="Linux logo and symbol, meaning, history, PNG">
            <a:extLst>
              <a:ext uri="{FF2B5EF4-FFF2-40B4-BE49-F238E27FC236}">
                <a16:creationId xmlns:a16="http://schemas.microsoft.com/office/drawing/2014/main" id="{7F36F1D5-31CA-6AB1-B757-3F9D7C5C80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7872" y="5457216"/>
            <a:ext cx="551330" cy="608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0836368"/>
      </p:ext>
    </p:extLst>
  </p:cSld>
  <p:clrMapOvr>
    <a:masterClrMapping/>
  </p:clrMapOvr>
  <p:transition>
    <p:fade/>
  </p:transition>
</p:sld>
</file>

<file path=ppt/theme/theme1.xml><?xml version="1.0" encoding="utf-8"?>
<a:theme xmlns:a="http://schemas.openxmlformats.org/drawingml/2006/main" name="ICL PPT Theme">
  <a:themeElements>
    <a:clrScheme name="Imperial colour theme">
      <a:dk1>
        <a:sysClr val="windowText" lastClr="000000"/>
      </a:dk1>
      <a:lt1>
        <a:sysClr val="window" lastClr="FFFFFF"/>
      </a:lt1>
      <a:dk2>
        <a:srgbClr val="000080"/>
      </a:dk2>
      <a:lt2>
        <a:srgbClr val="F5F5F5"/>
      </a:lt2>
      <a:accent1>
        <a:srgbClr val="0000CD"/>
      </a:accent1>
      <a:accent2>
        <a:srgbClr val="C71585"/>
      </a:accent2>
      <a:accent3>
        <a:srgbClr val="7B68EE"/>
      </a:accent3>
      <a:accent4>
        <a:srgbClr val="FF0000"/>
      </a:accent4>
      <a:accent5>
        <a:srgbClr val="FF4500"/>
      </a:accent5>
      <a:accent6>
        <a:srgbClr val="006400"/>
      </a:accent6>
      <a:hlink>
        <a:srgbClr val="000080"/>
      </a:hlink>
      <a:folHlink>
        <a:srgbClr val="C71585"/>
      </a:folHlink>
    </a:clrScheme>
    <a:fontScheme name="Imperial College Standard Font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lnSpc>
            <a:spcPct val="105000"/>
          </a:lnSpc>
          <a:defRPr sz="1600" dirty="0">
            <a:solidFill>
              <a:schemeClr val="tx1"/>
            </a:solidFill>
          </a:defRPr>
        </a:defPPr>
      </a:lstStyle>
    </a:txDef>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Arial_ICL_PowerPoint 16_9 template.potx" id="{0A6366DA-4143-4819-954D-649CAC6891CC}" vid="{00E466E9-FA83-448D-94BE-48FEA435C0D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ICL PPT Theme</Template>
  <TotalTime>3543</TotalTime>
  <Words>7251</Words>
  <Application>Microsoft Office PowerPoint</Application>
  <PresentationFormat>Widescreen</PresentationFormat>
  <Paragraphs>506</Paragraphs>
  <Slides>36</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Courier New</vt:lpstr>
      <vt:lpstr>Arial</vt:lpstr>
      <vt:lpstr>Calibri</vt:lpstr>
      <vt:lpstr>Times New Roman</vt:lpstr>
      <vt:lpstr>ICL PPT Theme</vt:lpstr>
      <vt:lpstr>Managing and Running Python Effectively</vt:lpstr>
      <vt:lpstr>Important Information on Marking your Attendance on Inkpath</vt:lpstr>
      <vt:lpstr>Learning Outcomes</vt:lpstr>
      <vt:lpstr>During the following demonstration, follow along on your own computer</vt:lpstr>
      <vt:lpstr>Python Installations</vt:lpstr>
      <vt:lpstr>Python Installations</vt:lpstr>
      <vt:lpstr>Python Environments</vt:lpstr>
      <vt:lpstr>Environments in Anaconda</vt:lpstr>
      <vt:lpstr>Environments in Venv</vt:lpstr>
      <vt:lpstr>Definitions</vt:lpstr>
      <vt:lpstr>Package Managers</vt:lpstr>
      <vt:lpstr>Pip</vt:lpstr>
      <vt:lpstr>Conda</vt:lpstr>
      <vt:lpstr>Requirements File</vt:lpstr>
      <vt:lpstr>Requirements File</vt:lpstr>
      <vt:lpstr>Relax - you can stop following along!</vt:lpstr>
      <vt:lpstr>Python Kernels</vt:lpstr>
      <vt:lpstr>Python Commands in the Command Line</vt:lpstr>
      <vt:lpstr>Jupyter Notebooks</vt:lpstr>
      <vt:lpstr>Running Python within an IDE</vt:lpstr>
      <vt:lpstr>Running Python Files From the Command Line</vt:lpstr>
      <vt:lpstr>__name__</vt:lpstr>
      <vt:lpstr>Common Command Line Arguments</vt:lpstr>
      <vt:lpstr>Flags</vt:lpstr>
      <vt:lpstr>unittest</vt:lpstr>
      <vt:lpstr>Redirecting Output</vt:lpstr>
      <vt:lpstr>Exercise</vt:lpstr>
      <vt:lpstr>Command Line Arguments</vt:lpstr>
      <vt:lpstr>Command Line Arguments</vt:lpstr>
      <vt:lpstr>Input Files</vt:lpstr>
      <vt:lpstr>Exercise</vt:lpstr>
      <vt:lpstr>Taking it Further - HPC</vt:lpstr>
      <vt:lpstr>Taking it Further - Containers</vt:lpstr>
      <vt:lpstr>Please take 3 minutes to complete the evaluation</vt:lpstr>
      <vt:lpstr>PRES 2025</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 xxxxx</dc:title>
  <dc:creator>Carly Murphy-Merrydew</dc:creator>
  <cp:lastModifiedBy>Cooling, Chris</cp:lastModifiedBy>
  <cp:revision>16</cp:revision>
  <dcterms:created xsi:type="dcterms:W3CDTF">2024-09-12T08:44:53Z</dcterms:created>
  <dcterms:modified xsi:type="dcterms:W3CDTF">2024-11-01T15:01:08Z</dcterms:modified>
</cp:coreProperties>
</file>